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Poppins" panose="00000500000000000000" pitchFamily="2" charset="0"/>
      <p:regular r:id="rId3"/>
    </p:embeddedFont>
    <p:embeddedFont>
      <p:font typeface="Poppins Bold" panose="020B0604020202020204" charset="0"/>
      <p:regular r:id="rId4"/>
    </p:embeddedFont>
    <p:embeddedFont>
      <p:font typeface="Raleway" pitchFamily="2" charset="0"/>
      <p:regular r:id="rId5"/>
    </p:embeddedFont>
    <p:embeddedFont>
      <p:font typeface="Raleway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83AFAB-D684-4581-9B3B-4FD58DEFE340}" v="1" dt="2026-06-29T16:10:54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30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ohan" userId="1630d24c-4ef5-424e-b331-a68d0d7e6c2f" providerId="ADAL" clId="{C429DFF7-FEDA-4063-9149-9E397CFBEEC9}"/>
    <pc:docChg chg="modSld">
      <pc:chgData name="David Bohan" userId="1630d24c-4ef5-424e-b331-a68d0d7e6c2f" providerId="ADAL" clId="{C429DFF7-FEDA-4063-9149-9E397CFBEEC9}" dt="2026-06-29T16:10:47.675" v="22" actId="14100"/>
      <pc:docMkLst>
        <pc:docMk/>
      </pc:docMkLst>
      <pc:sldChg chg="modSp mod">
        <pc:chgData name="David Bohan" userId="1630d24c-4ef5-424e-b331-a68d0d7e6c2f" providerId="ADAL" clId="{C429DFF7-FEDA-4063-9149-9E397CFBEEC9}" dt="2026-06-29T16:10:47.675" v="22" actId="14100"/>
        <pc:sldMkLst>
          <pc:docMk/>
          <pc:sldMk cId="0" sldId="256"/>
        </pc:sldMkLst>
        <pc:spChg chg="mod">
          <ac:chgData name="David Bohan" userId="1630d24c-4ef5-424e-b331-a68d0d7e6c2f" providerId="ADAL" clId="{C429DFF7-FEDA-4063-9149-9E397CFBEEC9}" dt="2026-06-29T16:10:47.675" v="22" actId="14100"/>
          <ac:spMkLst>
            <pc:docMk/>
            <pc:sldMk cId="0" sldId="256"/>
            <ac:spMk id="4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6:09:18.115" v="8" actId="14100"/>
          <ac:spMkLst>
            <pc:docMk/>
            <pc:sldMk cId="0" sldId="256"/>
            <ac:spMk id="19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6:10:09.521" v="18" actId="14100"/>
          <ac:spMkLst>
            <pc:docMk/>
            <pc:sldMk cId="0" sldId="256"/>
            <ac:spMk id="25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6:09:09.809" v="7" actId="14100"/>
          <ac:spMkLst>
            <pc:docMk/>
            <pc:sldMk cId="0" sldId="256"/>
            <ac:spMk id="71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6:09:06.429" v="6" actId="14100"/>
          <ac:spMkLst>
            <pc:docMk/>
            <pc:sldMk cId="0" sldId="256"/>
            <ac:spMk id="72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6:08:18.696" v="1" actId="14100"/>
          <ac:spMkLst>
            <pc:docMk/>
            <pc:sldMk cId="0" sldId="256"/>
            <ac:spMk id="73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6:09:47.859" v="13" actId="1035"/>
          <ac:spMkLst>
            <pc:docMk/>
            <pc:sldMk cId="0" sldId="256"/>
            <ac:spMk id="80" creationId="{00000000-0000-0000-0000-000000000000}"/>
          </ac:spMkLst>
        </pc:spChg>
        <pc:grpChg chg="mod">
          <ac:chgData name="David Bohan" userId="1630d24c-4ef5-424e-b331-a68d0d7e6c2f" providerId="ADAL" clId="{C429DFF7-FEDA-4063-9149-9E397CFBEEC9}" dt="2026-06-29T16:10:30.241" v="21" actId="1036"/>
          <ac:grpSpMkLst>
            <pc:docMk/>
            <pc:sldMk cId="0" sldId="256"/>
            <ac:grpSpMk id="78" creationId="{00000000-0000-0000-0000-000000000000}"/>
          </ac:grpSpMkLst>
        </pc:grpChg>
        <pc:grpChg chg="mod">
          <ac:chgData name="David Bohan" userId="1630d24c-4ef5-424e-b331-a68d0d7e6c2f" providerId="ADAL" clId="{C429DFF7-FEDA-4063-9149-9E397CFBEEC9}" dt="2026-06-29T16:10:18.859" v="20" actId="1035"/>
          <ac:grpSpMkLst>
            <pc:docMk/>
            <pc:sldMk cId="0" sldId="256"/>
            <ac:grpSpMk id="81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svg"/><Relationship Id="rId5" Type="http://schemas.openxmlformats.org/officeDocument/2006/relationships/image" Target="../media/image4.jpe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7915" r="-41567" b="-227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1" y="68064"/>
            <a:ext cx="7772401" cy="3122074"/>
            <a:chOff x="-4428" y="-76200"/>
            <a:chExt cx="2960915" cy="1189362"/>
          </a:xfrm>
        </p:grpSpPr>
        <p:sp>
          <p:nvSpPr>
            <p:cNvPr id="4" name="Freeform 4"/>
            <p:cNvSpPr/>
            <p:nvPr/>
          </p:nvSpPr>
          <p:spPr>
            <a:xfrm>
              <a:off x="-4428" y="0"/>
              <a:ext cx="2960915" cy="1113162"/>
            </a:xfrm>
            <a:custGeom>
              <a:avLst/>
              <a:gdLst/>
              <a:ahLst/>
              <a:cxnLst/>
              <a:rect l="l" t="t" r="r" b="b"/>
              <a:pathLst>
                <a:path w="2956487" h="1113162">
                  <a:moveTo>
                    <a:pt x="4988" y="0"/>
                  </a:moveTo>
                  <a:lnTo>
                    <a:pt x="2951499" y="0"/>
                  </a:lnTo>
                  <a:cubicBezTo>
                    <a:pt x="2954254" y="0"/>
                    <a:pt x="2956487" y="2233"/>
                    <a:pt x="2956487" y="4988"/>
                  </a:cubicBezTo>
                  <a:lnTo>
                    <a:pt x="2956487" y="1108174"/>
                  </a:lnTo>
                  <a:cubicBezTo>
                    <a:pt x="2956487" y="1109497"/>
                    <a:pt x="2955961" y="1110765"/>
                    <a:pt x="2955026" y="1111701"/>
                  </a:cubicBezTo>
                  <a:cubicBezTo>
                    <a:pt x="2954090" y="1112636"/>
                    <a:pt x="2952822" y="1113162"/>
                    <a:pt x="2951499" y="1113162"/>
                  </a:cubicBezTo>
                  <a:lnTo>
                    <a:pt x="4988" y="1113162"/>
                  </a:lnTo>
                  <a:cubicBezTo>
                    <a:pt x="2233" y="1113162"/>
                    <a:pt x="0" y="1110928"/>
                    <a:pt x="0" y="1108174"/>
                  </a:cubicBezTo>
                  <a:lnTo>
                    <a:pt x="0" y="4988"/>
                  </a:lnTo>
                  <a:cubicBezTo>
                    <a:pt x="0" y="2233"/>
                    <a:pt x="2233" y="0"/>
                    <a:pt x="4988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2956487" cy="1189362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977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0" y="2432435"/>
            <a:ext cx="7772400" cy="3465744"/>
            <a:chOff x="0" y="0"/>
            <a:chExt cx="10363200" cy="46209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0" y="0"/>
                  </a:moveTo>
                  <a:lnTo>
                    <a:pt x="4888966" y="0"/>
                  </a:lnTo>
                  <a:lnTo>
                    <a:pt x="4888966" y="4607851"/>
                  </a:lnTo>
                  <a:lnTo>
                    <a:pt x="0" y="46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64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 flipH="1">
              <a:off x="5474234" y="13141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4888966" y="0"/>
                  </a:moveTo>
                  <a:lnTo>
                    <a:pt x="0" y="0"/>
                  </a:lnTo>
                  <a:lnTo>
                    <a:pt x="0" y="4607850"/>
                  </a:lnTo>
                  <a:lnTo>
                    <a:pt x="4888966" y="4607850"/>
                  </a:lnTo>
                  <a:lnTo>
                    <a:pt x="4888966" y="0"/>
                  </a:lnTo>
                  <a:close/>
                </a:path>
              </a:pathLst>
            </a:custGeom>
            <a:blipFill>
              <a:blip>
                <a:alphaModFix amt="64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7193579"/>
            <a:ext cx="7772400" cy="2174703"/>
            <a:chOff x="0" y="0"/>
            <a:chExt cx="2960914" cy="8284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60914" cy="828458"/>
            </a:xfrm>
            <a:custGeom>
              <a:avLst/>
              <a:gdLst/>
              <a:ahLst/>
              <a:cxnLst/>
              <a:rect l="l" t="t" r="r" b="b"/>
              <a:pathLst>
                <a:path w="2960914" h="828458">
                  <a:moveTo>
                    <a:pt x="4980" y="0"/>
                  </a:moveTo>
                  <a:lnTo>
                    <a:pt x="2955934" y="0"/>
                  </a:lnTo>
                  <a:cubicBezTo>
                    <a:pt x="2958685" y="0"/>
                    <a:pt x="2960914" y="2230"/>
                    <a:pt x="2960914" y="4980"/>
                  </a:cubicBezTo>
                  <a:lnTo>
                    <a:pt x="2960914" y="823478"/>
                  </a:lnTo>
                  <a:cubicBezTo>
                    <a:pt x="2960914" y="824799"/>
                    <a:pt x="2960389" y="826066"/>
                    <a:pt x="2959456" y="827000"/>
                  </a:cubicBezTo>
                  <a:cubicBezTo>
                    <a:pt x="2958522" y="827934"/>
                    <a:pt x="2957255" y="828458"/>
                    <a:pt x="2955934" y="828458"/>
                  </a:cubicBezTo>
                  <a:lnTo>
                    <a:pt x="4980" y="828458"/>
                  </a:lnTo>
                  <a:cubicBezTo>
                    <a:pt x="3660" y="828458"/>
                    <a:pt x="2393" y="827934"/>
                    <a:pt x="1459" y="827000"/>
                  </a:cubicBezTo>
                  <a:cubicBezTo>
                    <a:pt x="525" y="826066"/>
                    <a:pt x="0" y="824799"/>
                    <a:pt x="0" y="823478"/>
                  </a:cubicBezTo>
                  <a:lnTo>
                    <a:pt x="0" y="4980"/>
                  </a:lnTo>
                  <a:cubicBezTo>
                    <a:pt x="0" y="3660"/>
                    <a:pt x="525" y="2393"/>
                    <a:pt x="1459" y="1459"/>
                  </a:cubicBezTo>
                  <a:cubicBezTo>
                    <a:pt x="2393" y="525"/>
                    <a:pt x="3660" y="0"/>
                    <a:pt x="4980" y="0"/>
                  </a:cubicBezTo>
                  <a:close/>
                </a:path>
              </a:pathLst>
            </a:custGeom>
            <a:solidFill>
              <a:srgbClr val="737373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2960914" cy="904658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977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446" y="974965"/>
            <a:ext cx="1875138" cy="727412"/>
            <a:chOff x="0" y="0"/>
            <a:chExt cx="1770066" cy="6866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0066" cy="686652"/>
            </a:xfrm>
            <a:custGeom>
              <a:avLst/>
              <a:gdLst/>
              <a:ahLst/>
              <a:cxnLst/>
              <a:rect l="l" t="t" r="r" b="b"/>
              <a:pathLst>
                <a:path w="1770066" h="686652">
                  <a:moveTo>
                    <a:pt x="0" y="0"/>
                  </a:moveTo>
                  <a:lnTo>
                    <a:pt x="1770066" y="0"/>
                  </a:lnTo>
                  <a:lnTo>
                    <a:pt x="1770066" y="686652"/>
                  </a:lnTo>
                  <a:lnTo>
                    <a:pt x="0" y="6866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52400"/>
              <a:ext cx="1770066" cy="839052"/>
            </a:xfrm>
            <a:prstGeom prst="rect">
              <a:avLst/>
            </a:prstGeom>
          </p:spPr>
          <p:txBody>
            <a:bodyPr lIns="18759" tIns="18759" rIns="18759" bIns="18759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5400000">
            <a:off x="1576586" y="1054860"/>
            <a:ext cx="901109" cy="393926"/>
            <a:chOff x="0" y="0"/>
            <a:chExt cx="1875230" cy="81976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75230" cy="819769"/>
            </a:xfrm>
            <a:custGeom>
              <a:avLst/>
              <a:gdLst/>
              <a:ahLst/>
              <a:cxnLst/>
              <a:rect l="l" t="t" r="r" b="b"/>
              <a:pathLst>
                <a:path w="1875230" h="819769">
                  <a:moveTo>
                    <a:pt x="1875230" y="0"/>
                  </a:moveTo>
                  <a:lnTo>
                    <a:pt x="1875230" y="819769"/>
                  </a:lnTo>
                  <a:lnTo>
                    <a:pt x="937615" y="692769"/>
                  </a:lnTo>
                  <a:lnTo>
                    <a:pt x="0" y="819769"/>
                  </a:lnTo>
                  <a:lnTo>
                    <a:pt x="0" y="0"/>
                  </a:lnTo>
                  <a:lnTo>
                    <a:pt x="187523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52400"/>
              <a:ext cx="1875230" cy="845169"/>
            </a:xfrm>
            <a:prstGeom prst="rect">
              <a:avLst/>
            </a:prstGeom>
          </p:spPr>
          <p:txBody>
            <a:bodyPr lIns="18759" tIns="18759" rIns="18759" bIns="18759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156016" y="600918"/>
            <a:ext cx="953424" cy="1056897"/>
            <a:chOff x="0" y="-152400"/>
            <a:chExt cx="882036" cy="977761"/>
          </a:xfrm>
        </p:grpSpPr>
        <p:sp>
          <p:nvSpPr>
            <p:cNvPr id="19" name="Freeform 19"/>
            <p:cNvSpPr/>
            <p:nvPr/>
          </p:nvSpPr>
          <p:spPr>
            <a:xfrm>
              <a:off x="144334" y="0"/>
              <a:ext cx="737702" cy="825361"/>
            </a:xfrm>
            <a:custGeom>
              <a:avLst/>
              <a:gdLst/>
              <a:ahLst/>
              <a:cxnLst/>
              <a:rect l="l" t="t" r="r" b="b"/>
              <a:pathLst>
                <a:path w="882036" h="825361">
                  <a:moveTo>
                    <a:pt x="0" y="0"/>
                  </a:moveTo>
                  <a:lnTo>
                    <a:pt x="882036" y="0"/>
                  </a:lnTo>
                  <a:lnTo>
                    <a:pt x="882036" y="825361"/>
                  </a:lnTo>
                  <a:lnTo>
                    <a:pt x="0" y="8253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52400"/>
              <a:ext cx="882036" cy="977761"/>
            </a:xfrm>
            <a:prstGeom prst="rect">
              <a:avLst/>
            </a:prstGeom>
          </p:spPr>
          <p:txBody>
            <a:bodyPr lIns="19141" tIns="19141" rIns="19141" bIns="19141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5400000">
            <a:off x="981906" y="506783"/>
            <a:ext cx="892162" cy="1409903"/>
            <a:chOff x="0" y="0"/>
            <a:chExt cx="1931439" cy="305229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31439" cy="3052295"/>
            </a:xfrm>
            <a:custGeom>
              <a:avLst/>
              <a:gdLst/>
              <a:ahLst/>
              <a:cxnLst/>
              <a:rect l="l" t="t" r="r" b="b"/>
              <a:pathLst>
                <a:path w="1931439" h="3052295">
                  <a:moveTo>
                    <a:pt x="1931439" y="0"/>
                  </a:moveTo>
                  <a:lnTo>
                    <a:pt x="1931439" y="3052295"/>
                  </a:lnTo>
                  <a:lnTo>
                    <a:pt x="965719" y="2925295"/>
                  </a:lnTo>
                  <a:lnTo>
                    <a:pt x="0" y="3052295"/>
                  </a:lnTo>
                  <a:lnTo>
                    <a:pt x="0" y="0"/>
                  </a:lnTo>
                  <a:lnTo>
                    <a:pt x="19314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52400"/>
              <a:ext cx="1931439" cy="3077695"/>
            </a:xfrm>
            <a:prstGeom prst="rect">
              <a:avLst/>
            </a:prstGeom>
          </p:spPr>
          <p:txBody>
            <a:bodyPr lIns="19141" tIns="19141" rIns="19141" bIns="19141" rtlCol="0" anchor="ctr"/>
            <a:lstStyle/>
            <a:p>
              <a:pPr algn="ctr">
                <a:lnSpc>
                  <a:spcPts val="377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0" y="9172209"/>
            <a:ext cx="7772400" cy="886148"/>
            <a:chOff x="0" y="-103460"/>
            <a:chExt cx="4101193" cy="467586"/>
          </a:xfrm>
        </p:grpSpPr>
        <p:sp>
          <p:nvSpPr>
            <p:cNvPr id="25" name="Freeform 25"/>
            <p:cNvSpPr/>
            <p:nvPr/>
          </p:nvSpPr>
          <p:spPr>
            <a:xfrm>
              <a:off x="0" y="-103460"/>
              <a:ext cx="4101193" cy="467586"/>
            </a:xfrm>
            <a:custGeom>
              <a:avLst/>
              <a:gdLst/>
              <a:ahLst/>
              <a:cxnLst/>
              <a:rect l="l" t="t" r="r" b="b"/>
              <a:pathLst>
                <a:path w="4101193" h="364125">
                  <a:moveTo>
                    <a:pt x="0" y="0"/>
                  </a:moveTo>
                  <a:lnTo>
                    <a:pt x="4101193" y="0"/>
                  </a:lnTo>
                  <a:lnTo>
                    <a:pt x="4101193" y="364125"/>
                  </a:lnTo>
                  <a:lnTo>
                    <a:pt x="0" y="364125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39296" y="4106398"/>
            <a:ext cx="3062768" cy="1652496"/>
            <a:chOff x="0" y="0"/>
            <a:chExt cx="4083691" cy="2203328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4083691" cy="1774123"/>
              <a:chOff x="0" y="0"/>
              <a:chExt cx="1035212" cy="449738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035212" cy="449738"/>
              </a:xfrm>
              <a:custGeom>
                <a:avLst/>
                <a:gdLst/>
                <a:ahLst/>
                <a:cxnLst/>
                <a:rect l="l" t="t" r="r" b="b"/>
                <a:pathLst>
                  <a:path w="1035212" h="449738">
                    <a:moveTo>
                      <a:pt x="12639" y="0"/>
                    </a:moveTo>
                    <a:lnTo>
                      <a:pt x="1022573" y="0"/>
                    </a:lnTo>
                    <a:cubicBezTo>
                      <a:pt x="1029553" y="0"/>
                      <a:pt x="1035212" y="5659"/>
                      <a:pt x="1035212" y="12639"/>
                    </a:cubicBezTo>
                    <a:lnTo>
                      <a:pt x="1035212" y="437100"/>
                    </a:lnTo>
                    <a:cubicBezTo>
                      <a:pt x="1035212" y="444080"/>
                      <a:pt x="1029553" y="449738"/>
                      <a:pt x="1022573" y="449738"/>
                    </a:cubicBezTo>
                    <a:lnTo>
                      <a:pt x="12639" y="449738"/>
                    </a:lnTo>
                    <a:cubicBezTo>
                      <a:pt x="5659" y="449738"/>
                      <a:pt x="0" y="444080"/>
                      <a:pt x="0" y="437100"/>
                    </a:cubicBezTo>
                    <a:lnTo>
                      <a:pt x="0" y="12639"/>
                    </a:lnTo>
                    <a:cubicBezTo>
                      <a:pt x="0" y="5659"/>
                      <a:pt x="5659" y="0"/>
                      <a:pt x="12639" y="0"/>
                    </a:cubicBezTo>
                    <a:close/>
                  </a:path>
                </a:pathLst>
              </a:custGeom>
              <a:solidFill>
                <a:srgbClr val="4B6A7A"/>
              </a:solidFill>
              <a:ln w="19050" cap="sq">
                <a:solidFill>
                  <a:srgbClr val="73737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76200"/>
                <a:ext cx="1035212" cy="525938"/>
              </a:xfrm>
              <a:prstGeom prst="rect">
                <a:avLst/>
              </a:prstGeom>
            </p:spPr>
            <p:txBody>
              <a:bodyPr lIns="53863" tIns="53863" rIns="53863" bIns="53863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70342" y="1774123"/>
              <a:ext cx="3952225" cy="429205"/>
            </a:xfrm>
            <a:custGeom>
              <a:avLst/>
              <a:gdLst/>
              <a:ahLst/>
              <a:cxnLst/>
              <a:rect l="l" t="t" r="r" b="b"/>
              <a:pathLst>
                <a:path w="3952225" h="429205">
                  <a:moveTo>
                    <a:pt x="0" y="0"/>
                  </a:moveTo>
                  <a:lnTo>
                    <a:pt x="3952224" y="0"/>
                  </a:lnTo>
                  <a:lnTo>
                    <a:pt x="3952224" y="429205"/>
                  </a:lnTo>
                  <a:lnTo>
                    <a:pt x="0" y="42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32" r="-10699" b="-1753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34187" y="16531"/>
              <a:ext cx="4024261" cy="1726455"/>
              <a:chOff x="0" y="0"/>
              <a:chExt cx="549098" cy="23557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549098" cy="235570"/>
              </a:xfrm>
              <a:custGeom>
                <a:avLst/>
                <a:gdLst/>
                <a:ahLst/>
                <a:cxnLst/>
                <a:rect l="l" t="t" r="r" b="b"/>
                <a:pathLst>
                  <a:path w="549098" h="235570">
                    <a:moveTo>
                      <a:pt x="7695" y="0"/>
                    </a:moveTo>
                    <a:lnTo>
                      <a:pt x="541403" y="0"/>
                    </a:lnTo>
                    <a:cubicBezTo>
                      <a:pt x="545653" y="0"/>
                      <a:pt x="549098" y="3445"/>
                      <a:pt x="549098" y="7695"/>
                    </a:cubicBezTo>
                    <a:lnTo>
                      <a:pt x="549098" y="227874"/>
                    </a:lnTo>
                    <a:cubicBezTo>
                      <a:pt x="549098" y="232124"/>
                      <a:pt x="545653" y="235570"/>
                      <a:pt x="541403" y="235570"/>
                    </a:cubicBezTo>
                    <a:lnTo>
                      <a:pt x="7695" y="235570"/>
                    </a:lnTo>
                    <a:cubicBezTo>
                      <a:pt x="3445" y="235570"/>
                      <a:pt x="0" y="232124"/>
                      <a:pt x="0" y="227874"/>
                    </a:cubicBezTo>
                    <a:lnTo>
                      <a:pt x="0" y="7695"/>
                    </a:lnTo>
                    <a:cubicBezTo>
                      <a:pt x="0" y="3445"/>
                      <a:pt x="3445" y="0"/>
                      <a:pt x="7695" y="0"/>
                    </a:cubicBezTo>
                    <a:close/>
                  </a:path>
                </a:pathLst>
              </a:custGeom>
              <a:blipFill>
                <a:blip r:embed="rId5">
                  <a:alphaModFix amt="80000"/>
                </a:blip>
                <a:stretch>
                  <a:fillRect t="-17509" b="-47501"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" name="Freeform 33"/>
            <p:cNvSpPr/>
            <p:nvPr/>
          </p:nvSpPr>
          <p:spPr>
            <a:xfrm rot="-10800000">
              <a:off x="131466" y="1296001"/>
              <a:ext cx="3952225" cy="429205"/>
            </a:xfrm>
            <a:custGeom>
              <a:avLst/>
              <a:gdLst/>
              <a:ahLst/>
              <a:cxnLst/>
              <a:rect l="l" t="t" r="r" b="b"/>
              <a:pathLst>
                <a:path w="3952225" h="429205">
                  <a:moveTo>
                    <a:pt x="0" y="0"/>
                  </a:moveTo>
                  <a:lnTo>
                    <a:pt x="3952225" y="0"/>
                  </a:lnTo>
                  <a:lnTo>
                    <a:pt x="3952225" y="429205"/>
                  </a:lnTo>
                  <a:lnTo>
                    <a:pt x="0" y="42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32" r="-10699" b="-1753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14099" y="1240369"/>
              <a:ext cx="3655494" cy="189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0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EMBEDDED PAYMENTS FOR ISV PLATFORMS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045915" y="4106398"/>
            <a:ext cx="3094278" cy="1652496"/>
            <a:chOff x="0" y="0"/>
            <a:chExt cx="4125704" cy="2203328"/>
          </a:xfrm>
        </p:grpSpPr>
        <p:grpSp>
          <p:nvGrpSpPr>
            <p:cNvPr id="36" name="Group 36"/>
            <p:cNvGrpSpPr/>
            <p:nvPr/>
          </p:nvGrpSpPr>
          <p:grpSpPr>
            <a:xfrm>
              <a:off x="42013" y="0"/>
              <a:ext cx="4083691" cy="1774123"/>
              <a:chOff x="0" y="0"/>
              <a:chExt cx="1035212" cy="449738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035212" cy="449738"/>
              </a:xfrm>
              <a:custGeom>
                <a:avLst/>
                <a:gdLst/>
                <a:ahLst/>
                <a:cxnLst/>
                <a:rect l="l" t="t" r="r" b="b"/>
                <a:pathLst>
                  <a:path w="1035212" h="449738">
                    <a:moveTo>
                      <a:pt x="12639" y="0"/>
                    </a:moveTo>
                    <a:lnTo>
                      <a:pt x="1022573" y="0"/>
                    </a:lnTo>
                    <a:cubicBezTo>
                      <a:pt x="1029553" y="0"/>
                      <a:pt x="1035212" y="5659"/>
                      <a:pt x="1035212" y="12639"/>
                    </a:cubicBezTo>
                    <a:lnTo>
                      <a:pt x="1035212" y="437100"/>
                    </a:lnTo>
                    <a:cubicBezTo>
                      <a:pt x="1035212" y="444080"/>
                      <a:pt x="1029553" y="449738"/>
                      <a:pt x="1022573" y="449738"/>
                    </a:cubicBezTo>
                    <a:lnTo>
                      <a:pt x="12639" y="449738"/>
                    </a:lnTo>
                    <a:cubicBezTo>
                      <a:pt x="5659" y="449738"/>
                      <a:pt x="0" y="444080"/>
                      <a:pt x="0" y="437100"/>
                    </a:cubicBezTo>
                    <a:lnTo>
                      <a:pt x="0" y="12639"/>
                    </a:lnTo>
                    <a:cubicBezTo>
                      <a:pt x="0" y="5659"/>
                      <a:pt x="5659" y="0"/>
                      <a:pt x="12639" y="0"/>
                    </a:cubicBezTo>
                    <a:close/>
                  </a:path>
                </a:pathLst>
              </a:custGeom>
              <a:solidFill>
                <a:srgbClr val="4B6A7A"/>
              </a:solidFill>
              <a:ln w="19050" cap="sq">
                <a:solidFill>
                  <a:srgbClr val="73737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76200"/>
                <a:ext cx="1035212" cy="525938"/>
              </a:xfrm>
              <a:prstGeom prst="rect">
                <a:avLst/>
              </a:prstGeom>
            </p:spPr>
            <p:txBody>
              <a:bodyPr lIns="53863" tIns="53863" rIns="53863" bIns="53863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9" name="Freeform 39"/>
            <p:cNvSpPr/>
            <p:nvPr/>
          </p:nvSpPr>
          <p:spPr>
            <a:xfrm>
              <a:off x="112355" y="1774123"/>
              <a:ext cx="3952225" cy="429205"/>
            </a:xfrm>
            <a:custGeom>
              <a:avLst/>
              <a:gdLst/>
              <a:ahLst/>
              <a:cxnLst/>
              <a:rect l="l" t="t" r="r" b="b"/>
              <a:pathLst>
                <a:path w="3952225" h="429205">
                  <a:moveTo>
                    <a:pt x="0" y="0"/>
                  </a:moveTo>
                  <a:lnTo>
                    <a:pt x="3952225" y="0"/>
                  </a:lnTo>
                  <a:lnTo>
                    <a:pt x="3952225" y="429205"/>
                  </a:lnTo>
                  <a:lnTo>
                    <a:pt x="0" y="42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32" r="-10699" b="-1753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0" name="Group 40"/>
            <p:cNvGrpSpPr/>
            <p:nvPr/>
          </p:nvGrpSpPr>
          <p:grpSpPr>
            <a:xfrm>
              <a:off x="0" y="16531"/>
              <a:ext cx="4024261" cy="1726455"/>
              <a:chOff x="0" y="0"/>
              <a:chExt cx="549098" cy="23557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549098" cy="235570"/>
              </a:xfrm>
              <a:custGeom>
                <a:avLst/>
                <a:gdLst/>
                <a:ahLst/>
                <a:cxnLst/>
                <a:rect l="l" t="t" r="r" b="b"/>
                <a:pathLst>
                  <a:path w="549098" h="235570">
                    <a:moveTo>
                      <a:pt x="7695" y="0"/>
                    </a:moveTo>
                    <a:lnTo>
                      <a:pt x="541403" y="0"/>
                    </a:lnTo>
                    <a:cubicBezTo>
                      <a:pt x="545653" y="0"/>
                      <a:pt x="549098" y="3445"/>
                      <a:pt x="549098" y="7695"/>
                    </a:cubicBezTo>
                    <a:lnTo>
                      <a:pt x="549098" y="227874"/>
                    </a:lnTo>
                    <a:cubicBezTo>
                      <a:pt x="549098" y="232124"/>
                      <a:pt x="545653" y="235570"/>
                      <a:pt x="541403" y="235570"/>
                    </a:cubicBezTo>
                    <a:lnTo>
                      <a:pt x="7695" y="235570"/>
                    </a:lnTo>
                    <a:cubicBezTo>
                      <a:pt x="3445" y="235570"/>
                      <a:pt x="0" y="232124"/>
                      <a:pt x="0" y="227874"/>
                    </a:cubicBezTo>
                    <a:lnTo>
                      <a:pt x="0" y="7695"/>
                    </a:lnTo>
                    <a:cubicBezTo>
                      <a:pt x="0" y="3445"/>
                      <a:pt x="3445" y="0"/>
                      <a:pt x="7695" y="0"/>
                    </a:cubicBezTo>
                    <a:close/>
                  </a:path>
                </a:pathLst>
              </a:custGeom>
              <a:blipFill>
                <a:blip r:embed="rId6">
                  <a:alphaModFix amt="80000"/>
                </a:blip>
                <a:stretch>
                  <a:fillRect t="-27649" b="-27649"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2" name="Freeform 42"/>
            <p:cNvSpPr/>
            <p:nvPr/>
          </p:nvSpPr>
          <p:spPr>
            <a:xfrm rot="-10800000">
              <a:off x="173480" y="1296001"/>
              <a:ext cx="3952225" cy="429205"/>
            </a:xfrm>
            <a:custGeom>
              <a:avLst/>
              <a:gdLst/>
              <a:ahLst/>
              <a:cxnLst/>
              <a:rect l="l" t="t" r="r" b="b"/>
              <a:pathLst>
                <a:path w="3952225" h="429205">
                  <a:moveTo>
                    <a:pt x="0" y="0"/>
                  </a:moveTo>
                  <a:lnTo>
                    <a:pt x="3952224" y="0"/>
                  </a:lnTo>
                  <a:lnTo>
                    <a:pt x="3952224" y="429205"/>
                  </a:lnTo>
                  <a:lnTo>
                    <a:pt x="0" y="42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32" r="-10699" b="-1753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60441" y="1240369"/>
              <a:ext cx="3056054" cy="189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0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INVOICING &amp; PAY-BY-LINK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39296" y="5563723"/>
            <a:ext cx="3062768" cy="1652496"/>
            <a:chOff x="0" y="0"/>
            <a:chExt cx="4083691" cy="2203328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0"/>
              <a:ext cx="4083691" cy="1774123"/>
              <a:chOff x="0" y="0"/>
              <a:chExt cx="1035212" cy="449738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35212" cy="449738"/>
              </a:xfrm>
              <a:custGeom>
                <a:avLst/>
                <a:gdLst/>
                <a:ahLst/>
                <a:cxnLst/>
                <a:rect l="l" t="t" r="r" b="b"/>
                <a:pathLst>
                  <a:path w="1035212" h="449738">
                    <a:moveTo>
                      <a:pt x="12639" y="0"/>
                    </a:moveTo>
                    <a:lnTo>
                      <a:pt x="1022573" y="0"/>
                    </a:lnTo>
                    <a:cubicBezTo>
                      <a:pt x="1029553" y="0"/>
                      <a:pt x="1035212" y="5659"/>
                      <a:pt x="1035212" y="12639"/>
                    </a:cubicBezTo>
                    <a:lnTo>
                      <a:pt x="1035212" y="437100"/>
                    </a:lnTo>
                    <a:cubicBezTo>
                      <a:pt x="1035212" y="444080"/>
                      <a:pt x="1029553" y="449738"/>
                      <a:pt x="1022573" y="449738"/>
                    </a:cubicBezTo>
                    <a:lnTo>
                      <a:pt x="12639" y="449738"/>
                    </a:lnTo>
                    <a:cubicBezTo>
                      <a:pt x="5659" y="449738"/>
                      <a:pt x="0" y="444080"/>
                      <a:pt x="0" y="437100"/>
                    </a:cubicBezTo>
                    <a:lnTo>
                      <a:pt x="0" y="12639"/>
                    </a:lnTo>
                    <a:cubicBezTo>
                      <a:pt x="0" y="5659"/>
                      <a:pt x="5659" y="0"/>
                      <a:pt x="12639" y="0"/>
                    </a:cubicBezTo>
                    <a:close/>
                  </a:path>
                </a:pathLst>
              </a:custGeom>
              <a:solidFill>
                <a:srgbClr val="4B6A7A"/>
              </a:solidFill>
              <a:ln w="19050" cap="sq">
                <a:solidFill>
                  <a:srgbClr val="73737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76200"/>
                <a:ext cx="1035212" cy="525938"/>
              </a:xfrm>
              <a:prstGeom prst="rect">
                <a:avLst/>
              </a:prstGeom>
            </p:spPr>
            <p:txBody>
              <a:bodyPr lIns="53863" tIns="53863" rIns="53863" bIns="53863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8" name="Freeform 48"/>
            <p:cNvSpPr/>
            <p:nvPr/>
          </p:nvSpPr>
          <p:spPr>
            <a:xfrm>
              <a:off x="70342" y="1774123"/>
              <a:ext cx="3952225" cy="429205"/>
            </a:xfrm>
            <a:custGeom>
              <a:avLst/>
              <a:gdLst/>
              <a:ahLst/>
              <a:cxnLst/>
              <a:rect l="l" t="t" r="r" b="b"/>
              <a:pathLst>
                <a:path w="3952225" h="429205">
                  <a:moveTo>
                    <a:pt x="0" y="0"/>
                  </a:moveTo>
                  <a:lnTo>
                    <a:pt x="3952224" y="0"/>
                  </a:lnTo>
                  <a:lnTo>
                    <a:pt x="3952224" y="429205"/>
                  </a:lnTo>
                  <a:lnTo>
                    <a:pt x="0" y="42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32" r="-10699" b="-1753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34187" y="16531"/>
              <a:ext cx="4024261" cy="1726455"/>
              <a:chOff x="0" y="0"/>
              <a:chExt cx="549098" cy="23557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549098" cy="235570"/>
              </a:xfrm>
              <a:custGeom>
                <a:avLst/>
                <a:gdLst/>
                <a:ahLst/>
                <a:cxnLst/>
                <a:rect l="l" t="t" r="r" b="b"/>
                <a:pathLst>
                  <a:path w="549098" h="235570">
                    <a:moveTo>
                      <a:pt x="7695" y="0"/>
                    </a:moveTo>
                    <a:lnTo>
                      <a:pt x="541403" y="0"/>
                    </a:lnTo>
                    <a:cubicBezTo>
                      <a:pt x="545653" y="0"/>
                      <a:pt x="549098" y="3445"/>
                      <a:pt x="549098" y="7695"/>
                    </a:cubicBezTo>
                    <a:lnTo>
                      <a:pt x="549098" y="227874"/>
                    </a:lnTo>
                    <a:cubicBezTo>
                      <a:pt x="549098" y="232124"/>
                      <a:pt x="545653" y="235570"/>
                      <a:pt x="541403" y="235570"/>
                    </a:cubicBezTo>
                    <a:lnTo>
                      <a:pt x="7695" y="235570"/>
                    </a:lnTo>
                    <a:cubicBezTo>
                      <a:pt x="3445" y="235570"/>
                      <a:pt x="0" y="232124"/>
                      <a:pt x="0" y="227874"/>
                    </a:cubicBezTo>
                    <a:lnTo>
                      <a:pt x="0" y="7695"/>
                    </a:lnTo>
                    <a:cubicBezTo>
                      <a:pt x="0" y="3445"/>
                      <a:pt x="3445" y="0"/>
                      <a:pt x="7695" y="0"/>
                    </a:cubicBezTo>
                    <a:close/>
                  </a:path>
                </a:pathLst>
              </a:custGeom>
              <a:blipFill>
                <a:blip r:embed="rId7">
                  <a:alphaModFix amt="80000"/>
                </a:blip>
                <a:stretch>
                  <a:fillRect t="-9147" b="-9147"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" name="Freeform 51"/>
            <p:cNvSpPr/>
            <p:nvPr/>
          </p:nvSpPr>
          <p:spPr>
            <a:xfrm rot="-10800000">
              <a:off x="131466" y="1296001"/>
              <a:ext cx="3952225" cy="429205"/>
            </a:xfrm>
            <a:custGeom>
              <a:avLst/>
              <a:gdLst/>
              <a:ahLst/>
              <a:cxnLst/>
              <a:rect l="l" t="t" r="r" b="b"/>
              <a:pathLst>
                <a:path w="3952225" h="429205">
                  <a:moveTo>
                    <a:pt x="0" y="0"/>
                  </a:moveTo>
                  <a:lnTo>
                    <a:pt x="3952225" y="0"/>
                  </a:lnTo>
                  <a:lnTo>
                    <a:pt x="3952225" y="429205"/>
                  </a:lnTo>
                  <a:lnTo>
                    <a:pt x="0" y="42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32" r="-10699" b="-1753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518427" y="1240369"/>
              <a:ext cx="3056054" cy="189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0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VIRTUAL TERMINALS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4045915" y="5563723"/>
            <a:ext cx="3062768" cy="1652496"/>
            <a:chOff x="0" y="0"/>
            <a:chExt cx="4083691" cy="2203328"/>
          </a:xfrm>
        </p:grpSpPr>
        <p:grpSp>
          <p:nvGrpSpPr>
            <p:cNvPr id="54" name="Group 54"/>
            <p:cNvGrpSpPr/>
            <p:nvPr/>
          </p:nvGrpSpPr>
          <p:grpSpPr>
            <a:xfrm>
              <a:off x="0" y="0"/>
              <a:ext cx="4083691" cy="1774123"/>
              <a:chOff x="0" y="0"/>
              <a:chExt cx="1035212" cy="449738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1035212" cy="449738"/>
              </a:xfrm>
              <a:custGeom>
                <a:avLst/>
                <a:gdLst/>
                <a:ahLst/>
                <a:cxnLst/>
                <a:rect l="l" t="t" r="r" b="b"/>
                <a:pathLst>
                  <a:path w="1035212" h="449738">
                    <a:moveTo>
                      <a:pt x="12639" y="0"/>
                    </a:moveTo>
                    <a:lnTo>
                      <a:pt x="1022573" y="0"/>
                    </a:lnTo>
                    <a:cubicBezTo>
                      <a:pt x="1029553" y="0"/>
                      <a:pt x="1035212" y="5659"/>
                      <a:pt x="1035212" y="12639"/>
                    </a:cubicBezTo>
                    <a:lnTo>
                      <a:pt x="1035212" y="437100"/>
                    </a:lnTo>
                    <a:cubicBezTo>
                      <a:pt x="1035212" y="444080"/>
                      <a:pt x="1029553" y="449738"/>
                      <a:pt x="1022573" y="449738"/>
                    </a:cubicBezTo>
                    <a:lnTo>
                      <a:pt x="12639" y="449738"/>
                    </a:lnTo>
                    <a:cubicBezTo>
                      <a:pt x="5659" y="449738"/>
                      <a:pt x="0" y="444080"/>
                      <a:pt x="0" y="437100"/>
                    </a:cubicBezTo>
                    <a:lnTo>
                      <a:pt x="0" y="12639"/>
                    </a:lnTo>
                    <a:cubicBezTo>
                      <a:pt x="0" y="5659"/>
                      <a:pt x="5659" y="0"/>
                      <a:pt x="12639" y="0"/>
                    </a:cubicBezTo>
                    <a:close/>
                  </a:path>
                </a:pathLst>
              </a:custGeom>
              <a:solidFill>
                <a:srgbClr val="4B6A7A"/>
              </a:solidFill>
              <a:ln w="19050" cap="sq">
                <a:solidFill>
                  <a:srgbClr val="737373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-76200"/>
                <a:ext cx="1035212" cy="525938"/>
              </a:xfrm>
              <a:prstGeom prst="rect">
                <a:avLst/>
              </a:prstGeom>
            </p:spPr>
            <p:txBody>
              <a:bodyPr lIns="53863" tIns="53863" rIns="53863" bIns="53863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7" name="Freeform 57"/>
            <p:cNvSpPr/>
            <p:nvPr/>
          </p:nvSpPr>
          <p:spPr>
            <a:xfrm>
              <a:off x="70342" y="1774123"/>
              <a:ext cx="3952225" cy="429205"/>
            </a:xfrm>
            <a:custGeom>
              <a:avLst/>
              <a:gdLst/>
              <a:ahLst/>
              <a:cxnLst/>
              <a:rect l="l" t="t" r="r" b="b"/>
              <a:pathLst>
                <a:path w="3952225" h="429205">
                  <a:moveTo>
                    <a:pt x="0" y="0"/>
                  </a:moveTo>
                  <a:lnTo>
                    <a:pt x="3952224" y="0"/>
                  </a:lnTo>
                  <a:lnTo>
                    <a:pt x="3952224" y="429205"/>
                  </a:lnTo>
                  <a:lnTo>
                    <a:pt x="0" y="42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32" r="-10699" b="-1753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8" name="Group 58"/>
            <p:cNvGrpSpPr/>
            <p:nvPr/>
          </p:nvGrpSpPr>
          <p:grpSpPr>
            <a:xfrm>
              <a:off x="34187" y="16531"/>
              <a:ext cx="4024261" cy="1726455"/>
              <a:chOff x="0" y="0"/>
              <a:chExt cx="549098" cy="235570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549098" cy="235570"/>
              </a:xfrm>
              <a:custGeom>
                <a:avLst/>
                <a:gdLst/>
                <a:ahLst/>
                <a:cxnLst/>
                <a:rect l="l" t="t" r="r" b="b"/>
                <a:pathLst>
                  <a:path w="549098" h="235570">
                    <a:moveTo>
                      <a:pt x="7695" y="0"/>
                    </a:moveTo>
                    <a:lnTo>
                      <a:pt x="541403" y="0"/>
                    </a:lnTo>
                    <a:cubicBezTo>
                      <a:pt x="545653" y="0"/>
                      <a:pt x="549098" y="3445"/>
                      <a:pt x="549098" y="7695"/>
                    </a:cubicBezTo>
                    <a:lnTo>
                      <a:pt x="549098" y="227874"/>
                    </a:lnTo>
                    <a:cubicBezTo>
                      <a:pt x="549098" y="232124"/>
                      <a:pt x="545653" y="235570"/>
                      <a:pt x="541403" y="235570"/>
                    </a:cubicBezTo>
                    <a:lnTo>
                      <a:pt x="7695" y="235570"/>
                    </a:lnTo>
                    <a:cubicBezTo>
                      <a:pt x="3445" y="235570"/>
                      <a:pt x="0" y="232124"/>
                      <a:pt x="0" y="227874"/>
                    </a:cubicBezTo>
                    <a:lnTo>
                      <a:pt x="0" y="7695"/>
                    </a:lnTo>
                    <a:cubicBezTo>
                      <a:pt x="0" y="3445"/>
                      <a:pt x="3445" y="0"/>
                      <a:pt x="7695" y="0"/>
                    </a:cubicBezTo>
                    <a:close/>
                  </a:path>
                </a:pathLst>
              </a:custGeom>
              <a:blipFill>
                <a:blip r:embed="rId8">
                  <a:alphaModFix amt="80000"/>
                </a:blip>
                <a:stretch>
                  <a:fillRect t="-28814" b="-28814"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0" name="Freeform 60"/>
            <p:cNvSpPr/>
            <p:nvPr/>
          </p:nvSpPr>
          <p:spPr>
            <a:xfrm rot="-10800000">
              <a:off x="131466" y="1296001"/>
              <a:ext cx="3952225" cy="429205"/>
            </a:xfrm>
            <a:custGeom>
              <a:avLst/>
              <a:gdLst/>
              <a:ahLst/>
              <a:cxnLst/>
              <a:rect l="l" t="t" r="r" b="b"/>
              <a:pathLst>
                <a:path w="3952225" h="429205">
                  <a:moveTo>
                    <a:pt x="0" y="0"/>
                  </a:moveTo>
                  <a:lnTo>
                    <a:pt x="3952225" y="0"/>
                  </a:lnTo>
                  <a:lnTo>
                    <a:pt x="3952225" y="429205"/>
                  </a:lnTo>
                  <a:lnTo>
                    <a:pt x="0" y="429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32" r="-10699" b="-1753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518427" y="1240369"/>
              <a:ext cx="3157654" cy="189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en-US" sz="10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RECURRING BILLING &amp; SUBSCRIPTION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704606" y="7731460"/>
            <a:ext cx="6212498" cy="1337352"/>
            <a:chOff x="0" y="0"/>
            <a:chExt cx="8283331" cy="1783136"/>
          </a:xfrm>
        </p:grpSpPr>
        <p:sp>
          <p:nvSpPr>
            <p:cNvPr id="63" name="TextBox 63"/>
            <p:cNvSpPr txBox="1"/>
            <p:nvPr/>
          </p:nvSpPr>
          <p:spPr>
            <a:xfrm>
              <a:off x="0" y="-38100"/>
              <a:ext cx="8283331" cy="18212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82422" lvl="1" indent="-141211" algn="l">
                <a:lnSpc>
                  <a:spcPts val="1831"/>
                </a:lnSpc>
                <a:buFont typeface="Arial"/>
                <a:buChar char="•"/>
              </a:pPr>
              <a:r>
                <a:rPr lang="en-US" sz="130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Enterprise-grade, Visa-owned gateway infrastructure</a:t>
              </a:r>
            </a:p>
            <a:p>
              <a:pPr marL="282422" lvl="1" indent="-141211" algn="l">
                <a:lnSpc>
                  <a:spcPts val="1831"/>
                </a:lnSpc>
                <a:buFont typeface="Arial"/>
                <a:buChar char="•"/>
              </a:pPr>
              <a:r>
                <a:rPr lang="en-US" sz="130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Secure tokenization and stored credential support</a:t>
              </a:r>
            </a:p>
            <a:p>
              <a:pPr marL="282422" lvl="1" indent="-141211" algn="l">
                <a:lnSpc>
                  <a:spcPts val="1831"/>
                </a:lnSpc>
                <a:buFont typeface="Arial"/>
                <a:buChar char="•"/>
              </a:pPr>
              <a:r>
                <a:rPr lang="en-US" sz="130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Built-in fraud and risk management upgrades</a:t>
              </a:r>
            </a:p>
            <a:p>
              <a:pPr marL="282422" lvl="1" indent="-141211" algn="l">
                <a:lnSpc>
                  <a:spcPts val="1831"/>
                </a:lnSpc>
                <a:buFont typeface="Arial"/>
                <a:buChar char="•"/>
              </a:pPr>
              <a:r>
                <a:rPr lang="en-US" sz="130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One gateway, supporting multiple payment workflows</a:t>
              </a:r>
            </a:p>
            <a:p>
              <a:pPr marL="282422" lvl="1" indent="-141211" algn="l">
                <a:lnSpc>
                  <a:spcPts val="1831"/>
                </a:lnSpc>
                <a:buFont typeface="Arial"/>
                <a:buChar char="•"/>
              </a:pPr>
              <a:r>
                <a:rPr lang="en-US" sz="130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manages onboarding, acquiring, settlement, and funding</a:t>
              </a:r>
            </a:p>
            <a:p>
              <a:pPr marL="282422" lvl="1" indent="-141211" algn="l">
                <a:lnSpc>
                  <a:spcPts val="1831"/>
                </a:lnSpc>
                <a:buFont typeface="Arial"/>
                <a:buChar char="•"/>
              </a:pPr>
              <a:r>
                <a:rPr lang="en-US" sz="130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Scales from growth-stage merchants to platforms and enterprises</a:t>
              </a:r>
            </a:p>
          </p:txBody>
        </p:sp>
        <p:sp>
          <p:nvSpPr>
            <p:cNvPr id="64" name="Freeform 64"/>
            <p:cNvSpPr/>
            <p:nvPr/>
          </p:nvSpPr>
          <p:spPr>
            <a:xfrm>
              <a:off x="71749" y="27688"/>
              <a:ext cx="195242" cy="195242"/>
            </a:xfrm>
            <a:custGeom>
              <a:avLst/>
              <a:gdLst/>
              <a:ahLst/>
              <a:cxnLst/>
              <a:rect l="l" t="t" r="r" b="b"/>
              <a:pathLst>
                <a:path w="195242" h="195242">
                  <a:moveTo>
                    <a:pt x="0" y="0"/>
                  </a:moveTo>
                  <a:lnTo>
                    <a:pt x="195242" y="0"/>
                  </a:lnTo>
                  <a:lnTo>
                    <a:pt x="195242" y="195242"/>
                  </a:lnTo>
                  <a:lnTo>
                    <a:pt x="0" y="19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65"/>
            <p:cNvSpPr/>
            <p:nvPr/>
          </p:nvSpPr>
          <p:spPr>
            <a:xfrm>
              <a:off x="71749" y="312879"/>
              <a:ext cx="195242" cy="195242"/>
            </a:xfrm>
            <a:custGeom>
              <a:avLst/>
              <a:gdLst/>
              <a:ahLst/>
              <a:cxnLst/>
              <a:rect l="l" t="t" r="r" b="b"/>
              <a:pathLst>
                <a:path w="195242" h="195242">
                  <a:moveTo>
                    <a:pt x="0" y="0"/>
                  </a:moveTo>
                  <a:lnTo>
                    <a:pt x="195242" y="0"/>
                  </a:lnTo>
                  <a:lnTo>
                    <a:pt x="195242" y="195242"/>
                  </a:lnTo>
                  <a:lnTo>
                    <a:pt x="0" y="19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6"/>
            <p:cNvSpPr/>
            <p:nvPr/>
          </p:nvSpPr>
          <p:spPr>
            <a:xfrm>
              <a:off x="71749" y="625759"/>
              <a:ext cx="195242" cy="195242"/>
            </a:xfrm>
            <a:custGeom>
              <a:avLst/>
              <a:gdLst/>
              <a:ahLst/>
              <a:cxnLst/>
              <a:rect l="l" t="t" r="r" b="b"/>
              <a:pathLst>
                <a:path w="195242" h="195242">
                  <a:moveTo>
                    <a:pt x="0" y="0"/>
                  </a:moveTo>
                  <a:lnTo>
                    <a:pt x="195242" y="0"/>
                  </a:lnTo>
                  <a:lnTo>
                    <a:pt x="195242" y="195242"/>
                  </a:lnTo>
                  <a:lnTo>
                    <a:pt x="0" y="19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7"/>
            <p:cNvSpPr/>
            <p:nvPr/>
          </p:nvSpPr>
          <p:spPr>
            <a:xfrm>
              <a:off x="71749" y="952483"/>
              <a:ext cx="195242" cy="195242"/>
            </a:xfrm>
            <a:custGeom>
              <a:avLst/>
              <a:gdLst/>
              <a:ahLst/>
              <a:cxnLst/>
              <a:rect l="l" t="t" r="r" b="b"/>
              <a:pathLst>
                <a:path w="195242" h="195242">
                  <a:moveTo>
                    <a:pt x="0" y="0"/>
                  </a:moveTo>
                  <a:lnTo>
                    <a:pt x="195242" y="0"/>
                  </a:lnTo>
                  <a:lnTo>
                    <a:pt x="195242" y="195241"/>
                  </a:lnTo>
                  <a:lnTo>
                    <a:pt x="0" y="195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71749" y="1230790"/>
              <a:ext cx="195242" cy="195242"/>
            </a:xfrm>
            <a:custGeom>
              <a:avLst/>
              <a:gdLst/>
              <a:ahLst/>
              <a:cxnLst/>
              <a:rect l="l" t="t" r="r" b="b"/>
              <a:pathLst>
                <a:path w="195242" h="195242">
                  <a:moveTo>
                    <a:pt x="0" y="0"/>
                  </a:moveTo>
                  <a:lnTo>
                    <a:pt x="195242" y="0"/>
                  </a:lnTo>
                  <a:lnTo>
                    <a:pt x="195242" y="195241"/>
                  </a:lnTo>
                  <a:lnTo>
                    <a:pt x="0" y="1952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69"/>
            <p:cNvSpPr/>
            <p:nvPr/>
          </p:nvSpPr>
          <p:spPr>
            <a:xfrm>
              <a:off x="71749" y="1550629"/>
              <a:ext cx="195242" cy="195242"/>
            </a:xfrm>
            <a:custGeom>
              <a:avLst/>
              <a:gdLst/>
              <a:ahLst/>
              <a:cxnLst/>
              <a:rect l="l" t="t" r="r" b="b"/>
              <a:pathLst>
                <a:path w="195242" h="195242">
                  <a:moveTo>
                    <a:pt x="0" y="0"/>
                  </a:moveTo>
                  <a:lnTo>
                    <a:pt x="195242" y="0"/>
                  </a:lnTo>
                  <a:lnTo>
                    <a:pt x="195242" y="195242"/>
                  </a:lnTo>
                  <a:lnTo>
                    <a:pt x="0" y="19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" name="TextBox 70"/>
          <p:cNvSpPr txBox="1"/>
          <p:nvPr/>
        </p:nvSpPr>
        <p:spPr>
          <a:xfrm>
            <a:off x="527163" y="3313963"/>
            <a:ext cx="643007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CYBERSOURCE PROVIDES A VISA-OWNED GATEWAY, WITH WOODFOREST ACCEPTANCE SOLUTIONS SEAMLESSLY MANAGING THE FULL ACQUIRING LIFECYCLE BEHIND THE SCENES.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2400439" y="624415"/>
            <a:ext cx="4967377" cy="1220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40"/>
              </a:lnSpc>
            </a:pPr>
            <a:endParaRPr dirty="0"/>
          </a:p>
          <a:p>
            <a:pPr algn="just">
              <a:lnSpc>
                <a:spcPts val="1440"/>
              </a:lnSpc>
            </a:pPr>
            <a:endParaRPr dirty="0"/>
          </a:p>
          <a:p>
            <a:pPr algn="just"/>
            <a:r>
              <a:rPr lang="en-US" sz="1400" spc="28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Cybersource Gateway is Woodforest Acceptance Solutions’ enterprise-grade payment platform, designed for merchants and platforms that need to scale without building or maintaining their own infrastructure.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634843" y="2057400"/>
            <a:ext cx="6732973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1400" spc="28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It enables secure omnichannel payment acceptance, through a single, Visa direct gateway. Delivered by WAS, it is paired with bank-sponsored acquiring, with WAS managing onboarding, underwriting, settlement, funding, and risk, allowing merchants to focus on growth and customer experience.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2403539" y="449225"/>
            <a:ext cx="5071279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546"/>
              </a:lnSpc>
            </a:pPr>
            <a:r>
              <a:rPr lang="en-US" sz="2955" b="1" spc="5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CYBERSOURCE GATEWAY</a:t>
            </a:r>
            <a:r>
              <a:rPr lang="en-US" sz="2955" spc="59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595816" y="7340044"/>
            <a:ext cx="6430078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WHY PAYMENTS ARE MOVING DIRECT TO ISSUER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127773" y="886193"/>
            <a:ext cx="1899368" cy="695643"/>
            <a:chOff x="0" y="0"/>
            <a:chExt cx="2532490" cy="927525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2532490" cy="927525"/>
            </a:xfrm>
            <a:custGeom>
              <a:avLst/>
              <a:gdLst/>
              <a:ahLst/>
              <a:cxnLst/>
              <a:rect l="l" t="t" r="r" b="b"/>
              <a:pathLst>
                <a:path w="2532490" h="927525">
                  <a:moveTo>
                    <a:pt x="0" y="0"/>
                  </a:moveTo>
                  <a:lnTo>
                    <a:pt x="2532490" y="0"/>
                  </a:lnTo>
                  <a:lnTo>
                    <a:pt x="2532490" y="927525"/>
                  </a:lnTo>
                  <a:lnTo>
                    <a:pt x="0" y="927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737373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27518"/>
              <a:ext cx="2532490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737373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417195" y="9333547"/>
            <a:ext cx="1222187" cy="572453"/>
            <a:chOff x="0" y="0"/>
            <a:chExt cx="1629583" cy="763271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1629583" cy="763271"/>
            </a:xfrm>
            <a:custGeom>
              <a:avLst/>
              <a:gdLst/>
              <a:ahLst/>
              <a:cxnLst/>
              <a:rect l="l" t="t" r="r" b="b"/>
              <a:pathLst>
                <a:path w="1629583" h="763271">
                  <a:moveTo>
                    <a:pt x="0" y="0"/>
                  </a:moveTo>
                  <a:lnTo>
                    <a:pt x="1629583" y="0"/>
                  </a:lnTo>
                  <a:lnTo>
                    <a:pt x="1629583" y="763271"/>
                  </a:lnTo>
                  <a:lnTo>
                    <a:pt x="0" y="763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-13943" r="-13943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28944"/>
              <a:ext cx="1629583" cy="6415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1809181" y="9448800"/>
            <a:ext cx="5558636" cy="324803"/>
            <a:chOff x="0" y="0"/>
            <a:chExt cx="7411514" cy="433071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7411514" cy="433071"/>
            </a:xfrm>
            <a:custGeom>
              <a:avLst/>
              <a:gdLst/>
              <a:ahLst/>
              <a:cxnLst/>
              <a:rect l="l" t="t" r="r" b="b"/>
              <a:pathLst>
                <a:path w="7411514" h="433071">
                  <a:moveTo>
                    <a:pt x="0" y="0"/>
                  </a:moveTo>
                  <a:lnTo>
                    <a:pt x="7411514" y="0"/>
                  </a:lnTo>
                  <a:lnTo>
                    <a:pt x="7411514" y="433071"/>
                  </a:lnTo>
                  <a:lnTo>
                    <a:pt x="0" y="433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263397" b="-263397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46568"/>
              <a:ext cx="7411514" cy="311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Contact Information Here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173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Poppins Bold</vt:lpstr>
      <vt:lpstr>Raleway</vt:lpstr>
      <vt:lpstr>Raleway Bold</vt:lpstr>
      <vt:lpstr>Arial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CyberSource Gateway One Pager (Co-Brandable)</dc:title>
  <cp:lastModifiedBy>David Bohan</cp:lastModifiedBy>
  <cp:revision>1</cp:revision>
  <dcterms:created xsi:type="dcterms:W3CDTF">2006-08-16T00:00:00Z</dcterms:created>
  <dcterms:modified xsi:type="dcterms:W3CDTF">2026-06-29T16:10:56Z</dcterms:modified>
  <dc:identifier>DAHMNOfzpAE</dc:identifier>
</cp:coreProperties>
</file>