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772400" cy="10058400"/>
  <p:notesSz cx="6858000" cy="9144000"/>
  <p:embeddedFontLst>
    <p:embeddedFont>
      <p:font typeface="Poppins" panose="00000500000000000000" pitchFamily="2" charset="0"/>
      <p:regular r:id="rId3"/>
    </p:embeddedFont>
    <p:embeddedFont>
      <p:font typeface="Poppins Bold" panose="020B0604020202020204" charset="0"/>
      <p:regular r:id="rId4"/>
    </p:embeddedFont>
    <p:embeddedFont>
      <p:font typeface="Raleway" pitchFamily="2" charset="0"/>
      <p:regular r:id="rId5"/>
    </p:embeddedFont>
    <p:embeddedFont>
      <p:font typeface="Raleway Bold" panose="020B0604020202020204" charset="0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303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microsoft.com/office/2016/11/relationships/changesInfo" Target="changesInfos/changesInfo1.xml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Bohan" userId="1630d24c-4ef5-424e-b331-a68d0d7e6c2f" providerId="ADAL" clId="{C429DFF7-FEDA-4063-9149-9E397CFBEEC9}"/>
    <pc:docChg chg="modSld">
      <pc:chgData name="David Bohan" userId="1630d24c-4ef5-424e-b331-a68d0d7e6c2f" providerId="ADAL" clId="{C429DFF7-FEDA-4063-9149-9E397CFBEEC9}" dt="2026-06-29T15:54:50.402" v="11" actId="14100"/>
      <pc:docMkLst>
        <pc:docMk/>
      </pc:docMkLst>
      <pc:sldChg chg="modSp mod">
        <pc:chgData name="David Bohan" userId="1630d24c-4ef5-424e-b331-a68d0d7e6c2f" providerId="ADAL" clId="{C429DFF7-FEDA-4063-9149-9E397CFBEEC9}" dt="2026-06-29T15:54:50.402" v="11" actId="14100"/>
        <pc:sldMkLst>
          <pc:docMk/>
          <pc:sldMk cId="0" sldId="256"/>
        </pc:sldMkLst>
        <pc:spChg chg="mod">
          <ac:chgData name="David Bohan" userId="1630d24c-4ef5-424e-b331-a68d0d7e6c2f" providerId="ADAL" clId="{C429DFF7-FEDA-4063-9149-9E397CFBEEC9}" dt="2026-06-29T15:54:50.402" v="11" actId="14100"/>
          <ac:spMkLst>
            <pc:docMk/>
            <pc:sldMk cId="0" sldId="256"/>
            <ac:spMk id="18" creationId="{00000000-0000-0000-0000-000000000000}"/>
          </ac:spMkLst>
        </pc:spChg>
        <pc:spChg chg="mod">
          <ac:chgData name="David Bohan" userId="1630d24c-4ef5-424e-b331-a68d0d7e6c2f" providerId="ADAL" clId="{C429DFF7-FEDA-4063-9149-9E397CFBEEC9}" dt="2026-06-29T15:54:24.408" v="6" actId="14100"/>
          <ac:spMkLst>
            <pc:docMk/>
            <pc:sldMk cId="0" sldId="256"/>
            <ac:spMk id="52" creationId="{00000000-0000-0000-0000-000000000000}"/>
          </ac:spMkLst>
        </pc:spChg>
        <pc:spChg chg="mod">
          <ac:chgData name="David Bohan" userId="1630d24c-4ef5-424e-b331-a68d0d7e6c2f" providerId="ADAL" clId="{C429DFF7-FEDA-4063-9149-9E397CFBEEC9}" dt="2026-06-29T15:54:17.805" v="5" actId="14100"/>
          <ac:spMkLst>
            <pc:docMk/>
            <pc:sldMk cId="0" sldId="256"/>
            <ac:spMk id="5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772400" cy="10058400"/>
          </a:xfrm>
          <a:custGeom>
            <a:avLst/>
            <a:gdLst/>
            <a:ahLst/>
            <a:cxnLst/>
            <a:rect l="l" t="t" r="r" b="b"/>
            <a:pathLst>
              <a:path w="7772400" h="10058400">
                <a:moveTo>
                  <a:pt x="0" y="0"/>
                </a:moveTo>
                <a:lnTo>
                  <a:pt x="7772400" y="0"/>
                </a:lnTo>
                <a:lnTo>
                  <a:pt x="7772400" y="10058400"/>
                </a:lnTo>
                <a:lnTo>
                  <a:pt x="0" y="10058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176" t="-1136" r="-16176" b="-113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5621620"/>
            <a:ext cx="7772400" cy="3465744"/>
            <a:chOff x="0" y="0"/>
            <a:chExt cx="10363200" cy="46209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88966" cy="4607851"/>
            </a:xfrm>
            <a:custGeom>
              <a:avLst/>
              <a:gdLst/>
              <a:ahLst/>
              <a:cxnLst/>
              <a:rect l="l" t="t" r="r" b="b"/>
              <a:pathLst>
                <a:path w="4888966" h="4607851">
                  <a:moveTo>
                    <a:pt x="0" y="0"/>
                  </a:moveTo>
                  <a:lnTo>
                    <a:pt x="4888966" y="0"/>
                  </a:lnTo>
                  <a:lnTo>
                    <a:pt x="4888966" y="4607851"/>
                  </a:lnTo>
                  <a:lnTo>
                    <a:pt x="0" y="460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13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 5"/>
            <p:cNvSpPr/>
            <p:nvPr/>
          </p:nvSpPr>
          <p:spPr>
            <a:xfrm flipH="1">
              <a:off x="5474234" y="13141"/>
              <a:ext cx="4888966" cy="4607851"/>
            </a:xfrm>
            <a:custGeom>
              <a:avLst/>
              <a:gdLst/>
              <a:ahLst/>
              <a:cxnLst/>
              <a:rect l="l" t="t" r="r" b="b"/>
              <a:pathLst>
                <a:path w="4888966" h="4607851">
                  <a:moveTo>
                    <a:pt x="4888966" y="0"/>
                  </a:moveTo>
                  <a:lnTo>
                    <a:pt x="0" y="0"/>
                  </a:lnTo>
                  <a:lnTo>
                    <a:pt x="0" y="4607850"/>
                  </a:lnTo>
                  <a:lnTo>
                    <a:pt x="4888966" y="4607850"/>
                  </a:lnTo>
                  <a:lnTo>
                    <a:pt x="4888966" y="0"/>
                  </a:lnTo>
                  <a:close/>
                </a:path>
              </a:pathLst>
            </a:custGeom>
            <a:blipFill>
              <a:blip>
                <a:alphaModFix amt="13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-16429"/>
            <a:ext cx="7772400" cy="5609474"/>
            <a:chOff x="0" y="0"/>
            <a:chExt cx="2960914" cy="213694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60914" cy="2136942"/>
            </a:xfrm>
            <a:custGeom>
              <a:avLst/>
              <a:gdLst/>
              <a:ahLst/>
              <a:cxnLst/>
              <a:rect l="l" t="t" r="r" b="b"/>
              <a:pathLst>
                <a:path w="2960914" h="2136942">
                  <a:moveTo>
                    <a:pt x="0" y="0"/>
                  </a:moveTo>
                  <a:lnTo>
                    <a:pt x="2960914" y="0"/>
                  </a:lnTo>
                  <a:lnTo>
                    <a:pt x="2960914" y="2136942"/>
                  </a:lnTo>
                  <a:lnTo>
                    <a:pt x="0" y="2136942"/>
                  </a:lnTo>
                  <a:close/>
                </a:path>
              </a:pathLst>
            </a:custGeom>
            <a:solidFill>
              <a:srgbClr val="EBEBE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2960914" cy="2194092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505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 rot="-10800000">
            <a:off x="0" y="-16429"/>
            <a:ext cx="7772400" cy="3465744"/>
            <a:chOff x="0" y="0"/>
            <a:chExt cx="10363200" cy="462099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888966" cy="4607851"/>
            </a:xfrm>
            <a:custGeom>
              <a:avLst/>
              <a:gdLst/>
              <a:ahLst/>
              <a:cxnLst/>
              <a:rect l="l" t="t" r="r" b="b"/>
              <a:pathLst>
                <a:path w="4888966" h="4607851">
                  <a:moveTo>
                    <a:pt x="0" y="0"/>
                  </a:moveTo>
                  <a:lnTo>
                    <a:pt x="4888966" y="0"/>
                  </a:lnTo>
                  <a:lnTo>
                    <a:pt x="4888966" y="4607851"/>
                  </a:lnTo>
                  <a:lnTo>
                    <a:pt x="0" y="46078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64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/>
            <p:cNvSpPr/>
            <p:nvPr/>
          </p:nvSpPr>
          <p:spPr>
            <a:xfrm flipH="1">
              <a:off x="5474234" y="13141"/>
              <a:ext cx="4888966" cy="4607851"/>
            </a:xfrm>
            <a:custGeom>
              <a:avLst/>
              <a:gdLst/>
              <a:ahLst/>
              <a:cxnLst/>
              <a:rect l="l" t="t" r="r" b="b"/>
              <a:pathLst>
                <a:path w="4888966" h="4607851">
                  <a:moveTo>
                    <a:pt x="4888966" y="0"/>
                  </a:moveTo>
                  <a:lnTo>
                    <a:pt x="0" y="0"/>
                  </a:lnTo>
                  <a:lnTo>
                    <a:pt x="0" y="4607850"/>
                  </a:lnTo>
                  <a:lnTo>
                    <a:pt x="4888966" y="4607850"/>
                  </a:lnTo>
                  <a:lnTo>
                    <a:pt x="4888966" y="0"/>
                  </a:lnTo>
                  <a:close/>
                </a:path>
              </a:pathLst>
            </a:custGeom>
            <a:blipFill>
              <a:blip>
                <a:alphaModFix amt="6499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78555" y="5650522"/>
            <a:ext cx="1678694" cy="1211303"/>
            <a:chOff x="0" y="0"/>
            <a:chExt cx="639503" cy="46144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9503" cy="461449"/>
            </a:xfrm>
            <a:custGeom>
              <a:avLst/>
              <a:gdLst/>
              <a:ahLst/>
              <a:cxnLst/>
              <a:rect l="l" t="t" r="r" b="b"/>
              <a:pathLst>
                <a:path w="639503" h="461449">
                  <a:moveTo>
                    <a:pt x="23059" y="0"/>
                  </a:moveTo>
                  <a:lnTo>
                    <a:pt x="616443" y="0"/>
                  </a:lnTo>
                  <a:cubicBezTo>
                    <a:pt x="629179" y="0"/>
                    <a:pt x="639503" y="10324"/>
                    <a:pt x="639503" y="23059"/>
                  </a:cubicBezTo>
                  <a:lnTo>
                    <a:pt x="639503" y="438389"/>
                  </a:lnTo>
                  <a:cubicBezTo>
                    <a:pt x="639503" y="444505"/>
                    <a:pt x="637073" y="450370"/>
                    <a:pt x="632749" y="454695"/>
                  </a:cubicBezTo>
                  <a:cubicBezTo>
                    <a:pt x="628424" y="459019"/>
                    <a:pt x="622559" y="461449"/>
                    <a:pt x="616443" y="461449"/>
                  </a:cubicBezTo>
                  <a:lnTo>
                    <a:pt x="23059" y="461449"/>
                  </a:lnTo>
                  <a:cubicBezTo>
                    <a:pt x="10324" y="461449"/>
                    <a:pt x="0" y="451125"/>
                    <a:pt x="0" y="438389"/>
                  </a:cubicBezTo>
                  <a:lnTo>
                    <a:pt x="0" y="23059"/>
                  </a:lnTo>
                  <a:cubicBezTo>
                    <a:pt x="0" y="10324"/>
                    <a:pt x="10324" y="0"/>
                    <a:pt x="23059" y="0"/>
                  </a:cubicBezTo>
                  <a:close/>
                </a:path>
              </a:pathLst>
            </a:custGeom>
            <a:solidFill>
              <a:srgbClr val="C8C8C8"/>
            </a:solidFill>
            <a:ln w="9525" cap="sq">
              <a:solidFill>
                <a:srgbClr val="C8C8C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142875"/>
              <a:ext cx="639503" cy="604324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marL="0" lvl="0" indent="0" algn="ctr">
                <a:lnSpc>
                  <a:spcPts val="378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-322345" y="8677161"/>
            <a:ext cx="8172884" cy="1381238"/>
            <a:chOff x="0" y="-533795"/>
            <a:chExt cx="10897179" cy="1841651"/>
          </a:xfrm>
        </p:grpSpPr>
        <p:sp>
          <p:nvSpPr>
            <p:cNvPr id="16" name="Freeform 16"/>
            <p:cNvSpPr/>
            <p:nvPr/>
          </p:nvSpPr>
          <p:spPr>
            <a:xfrm>
              <a:off x="3472898" y="1033229"/>
              <a:ext cx="4148352" cy="228159"/>
            </a:xfrm>
            <a:custGeom>
              <a:avLst/>
              <a:gdLst/>
              <a:ahLst/>
              <a:cxnLst/>
              <a:rect l="l" t="t" r="r" b="b"/>
              <a:pathLst>
                <a:path w="4148352" h="228159">
                  <a:moveTo>
                    <a:pt x="0" y="0"/>
                  </a:moveTo>
                  <a:lnTo>
                    <a:pt x="4148352" y="0"/>
                  </a:lnTo>
                  <a:lnTo>
                    <a:pt x="4148352" y="228159"/>
                  </a:lnTo>
                  <a:lnTo>
                    <a:pt x="0" y="228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8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0" y="-533795"/>
              <a:ext cx="10897179" cy="1841651"/>
              <a:chOff x="0" y="-152400"/>
              <a:chExt cx="3111174" cy="525797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122708" y="25508"/>
                <a:ext cx="2958722" cy="347889"/>
              </a:xfrm>
              <a:custGeom>
                <a:avLst/>
                <a:gdLst/>
                <a:ahLst/>
                <a:cxnLst/>
                <a:rect l="l" t="t" r="r" b="b"/>
                <a:pathLst>
                  <a:path w="3111174" h="327560">
                    <a:moveTo>
                      <a:pt x="4740" y="0"/>
                    </a:moveTo>
                    <a:lnTo>
                      <a:pt x="3106434" y="0"/>
                    </a:lnTo>
                    <a:cubicBezTo>
                      <a:pt x="3107692" y="0"/>
                      <a:pt x="3108897" y="499"/>
                      <a:pt x="3109786" y="1388"/>
                    </a:cubicBezTo>
                    <a:cubicBezTo>
                      <a:pt x="3110675" y="2277"/>
                      <a:pt x="3111174" y="3483"/>
                      <a:pt x="3111174" y="4740"/>
                    </a:cubicBezTo>
                    <a:lnTo>
                      <a:pt x="3111174" y="322820"/>
                    </a:lnTo>
                    <a:cubicBezTo>
                      <a:pt x="3111174" y="325438"/>
                      <a:pt x="3109052" y="327560"/>
                      <a:pt x="3106434" y="327560"/>
                    </a:cubicBezTo>
                    <a:lnTo>
                      <a:pt x="4740" y="327560"/>
                    </a:lnTo>
                    <a:cubicBezTo>
                      <a:pt x="2122" y="327560"/>
                      <a:pt x="0" y="325438"/>
                      <a:pt x="0" y="322820"/>
                    </a:cubicBezTo>
                    <a:lnTo>
                      <a:pt x="0" y="4740"/>
                    </a:lnTo>
                    <a:cubicBezTo>
                      <a:pt x="0" y="2122"/>
                      <a:pt x="2122" y="0"/>
                      <a:pt x="4740" y="0"/>
                    </a:cubicBezTo>
                    <a:close/>
                  </a:path>
                </a:pathLst>
              </a:custGeom>
              <a:solidFill>
                <a:srgbClr val="737373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152400"/>
                <a:ext cx="3111174" cy="479960"/>
              </a:xfrm>
              <a:prstGeom prst="rect">
                <a:avLst/>
              </a:prstGeom>
            </p:spPr>
            <p:txBody>
              <a:bodyPr lIns="47790" tIns="47790" rIns="47790" bIns="47790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</p:grpSp>
      <p:grpSp>
        <p:nvGrpSpPr>
          <p:cNvPr id="20" name="Group 20"/>
          <p:cNvGrpSpPr/>
          <p:nvPr/>
        </p:nvGrpSpPr>
        <p:grpSpPr>
          <a:xfrm>
            <a:off x="5672593" y="469739"/>
            <a:ext cx="1858153" cy="946206"/>
            <a:chOff x="0" y="0"/>
            <a:chExt cx="2477537" cy="1261608"/>
          </a:xfrm>
        </p:grpSpPr>
        <p:grpSp>
          <p:nvGrpSpPr>
            <p:cNvPr id="21" name="Group 21"/>
            <p:cNvGrpSpPr/>
            <p:nvPr/>
          </p:nvGrpSpPr>
          <p:grpSpPr>
            <a:xfrm>
              <a:off x="167436" y="23667"/>
              <a:ext cx="1909050" cy="1237941"/>
              <a:chOff x="0" y="0"/>
              <a:chExt cx="812800" cy="527068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527068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527068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527068"/>
                    </a:lnTo>
                    <a:lnTo>
                      <a:pt x="0" y="527068"/>
                    </a:lnTo>
                    <a:close/>
                  </a:path>
                </a:pathLst>
              </a:custGeom>
              <a:solidFill>
                <a:srgbClr val="4B6A7A">
                  <a:alpha val="14902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152400"/>
                <a:ext cx="812800" cy="6794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 rot="-5400000">
              <a:off x="1658041" y="442113"/>
              <a:ext cx="1237941" cy="401050"/>
              <a:chOff x="0" y="0"/>
              <a:chExt cx="1161949" cy="376431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161949" cy="376431"/>
              </a:xfrm>
              <a:custGeom>
                <a:avLst/>
                <a:gdLst/>
                <a:ahLst/>
                <a:cxnLst/>
                <a:rect l="l" t="t" r="r" b="b"/>
                <a:pathLst>
                  <a:path w="1161949" h="376431">
                    <a:moveTo>
                      <a:pt x="1161949" y="0"/>
                    </a:moveTo>
                    <a:lnTo>
                      <a:pt x="1161949" y="376431"/>
                    </a:lnTo>
                    <a:lnTo>
                      <a:pt x="580975" y="249431"/>
                    </a:lnTo>
                    <a:lnTo>
                      <a:pt x="0" y="376431"/>
                    </a:lnTo>
                    <a:lnTo>
                      <a:pt x="0" y="0"/>
                    </a:lnTo>
                    <a:lnTo>
                      <a:pt x="1161949" y="0"/>
                    </a:lnTo>
                    <a:close/>
                  </a:path>
                </a:pathLst>
              </a:custGeom>
              <a:solidFill>
                <a:srgbClr val="4B6A7A">
                  <a:alpha val="14902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0" y="-152400"/>
                <a:ext cx="1161949" cy="40183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0" y="0"/>
              <a:ext cx="970667" cy="1185771"/>
              <a:chOff x="0" y="0"/>
              <a:chExt cx="405024" cy="49477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405024" cy="494779"/>
              </a:xfrm>
              <a:custGeom>
                <a:avLst/>
                <a:gdLst/>
                <a:ahLst/>
                <a:cxnLst/>
                <a:rect l="l" t="t" r="r" b="b"/>
                <a:pathLst>
                  <a:path w="405024" h="494779">
                    <a:moveTo>
                      <a:pt x="0" y="0"/>
                    </a:moveTo>
                    <a:lnTo>
                      <a:pt x="405024" y="0"/>
                    </a:lnTo>
                    <a:lnTo>
                      <a:pt x="405024" y="494779"/>
                    </a:lnTo>
                    <a:lnTo>
                      <a:pt x="0" y="49477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152400"/>
                <a:ext cx="405024" cy="647179"/>
              </a:xfrm>
              <a:prstGeom prst="rect">
                <a:avLst/>
              </a:prstGeom>
            </p:spPr>
            <p:txBody>
              <a:bodyPr lIns="51835" tIns="51835" rIns="51835" bIns="51835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 rot="-5400000">
              <a:off x="1002430" y="-168947"/>
              <a:ext cx="1185771" cy="1523665"/>
              <a:chOff x="0" y="0"/>
              <a:chExt cx="1090767" cy="1401589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090767" cy="1401589"/>
              </a:xfrm>
              <a:custGeom>
                <a:avLst/>
                <a:gdLst/>
                <a:ahLst/>
                <a:cxnLst/>
                <a:rect l="l" t="t" r="r" b="b"/>
                <a:pathLst>
                  <a:path w="1090767" h="1401589">
                    <a:moveTo>
                      <a:pt x="1090767" y="0"/>
                    </a:moveTo>
                    <a:lnTo>
                      <a:pt x="1090767" y="1401589"/>
                    </a:lnTo>
                    <a:lnTo>
                      <a:pt x="545384" y="1274589"/>
                    </a:lnTo>
                    <a:lnTo>
                      <a:pt x="0" y="1401589"/>
                    </a:lnTo>
                    <a:lnTo>
                      <a:pt x="0" y="0"/>
                    </a:lnTo>
                    <a:lnTo>
                      <a:pt x="109076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0" y="-152400"/>
                <a:ext cx="1090767" cy="1426989"/>
              </a:xfrm>
              <a:prstGeom prst="rect">
                <a:avLst/>
              </a:prstGeom>
            </p:spPr>
            <p:txBody>
              <a:bodyPr lIns="51835" tIns="51835" rIns="51835" bIns="51835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</p:grpSp>
      <p:grpSp>
        <p:nvGrpSpPr>
          <p:cNvPr id="33" name="Group 33"/>
          <p:cNvGrpSpPr/>
          <p:nvPr/>
        </p:nvGrpSpPr>
        <p:grpSpPr>
          <a:xfrm>
            <a:off x="591289" y="255956"/>
            <a:ext cx="6618407" cy="1281340"/>
            <a:chOff x="0" y="0"/>
            <a:chExt cx="2521298" cy="48812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521298" cy="488129"/>
            </a:xfrm>
            <a:custGeom>
              <a:avLst/>
              <a:gdLst/>
              <a:ahLst/>
              <a:cxnLst/>
              <a:rect l="l" t="t" r="r" b="b"/>
              <a:pathLst>
                <a:path w="2521298" h="488129">
                  <a:moveTo>
                    <a:pt x="5849" y="0"/>
                  </a:moveTo>
                  <a:lnTo>
                    <a:pt x="2515449" y="0"/>
                  </a:lnTo>
                  <a:cubicBezTo>
                    <a:pt x="2517000" y="0"/>
                    <a:pt x="2518488" y="616"/>
                    <a:pt x="2519585" y="1713"/>
                  </a:cubicBezTo>
                  <a:cubicBezTo>
                    <a:pt x="2520682" y="2810"/>
                    <a:pt x="2521298" y="4298"/>
                    <a:pt x="2521298" y="5849"/>
                  </a:cubicBezTo>
                  <a:lnTo>
                    <a:pt x="2521298" y="482281"/>
                  </a:lnTo>
                  <a:cubicBezTo>
                    <a:pt x="2521298" y="485511"/>
                    <a:pt x="2518679" y="488129"/>
                    <a:pt x="2515449" y="488129"/>
                  </a:cubicBezTo>
                  <a:lnTo>
                    <a:pt x="5849" y="488129"/>
                  </a:lnTo>
                  <a:cubicBezTo>
                    <a:pt x="2619" y="488129"/>
                    <a:pt x="0" y="485511"/>
                    <a:pt x="0" y="482281"/>
                  </a:cubicBezTo>
                  <a:lnTo>
                    <a:pt x="0" y="5849"/>
                  </a:lnTo>
                  <a:cubicBezTo>
                    <a:pt x="0" y="2619"/>
                    <a:pt x="2619" y="0"/>
                    <a:pt x="5849" y="0"/>
                  </a:cubicBezTo>
                  <a:close/>
                </a:path>
              </a:pathLst>
            </a:custGeom>
            <a:solidFill>
              <a:srgbClr val="73737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76200"/>
              <a:ext cx="2521298" cy="564329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algn="ctr">
                <a:lnSpc>
                  <a:spcPts val="1977"/>
                </a:lnSpc>
              </a:pPr>
              <a:endParaRPr/>
            </a:p>
          </p:txBody>
        </p:sp>
      </p:grpSp>
      <p:sp>
        <p:nvSpPr>
          <p:cNvPr id="36" name="Freeform 36"/>
          <p:cNvSpPr/>
          <p:nvPr/>
        </p:nvSpPr>
        <p:spPr>
          <a:xfrm>
            <a:off x="4716886" y="4050962"/>
            <a:ext cx="2469775" cy="327245"/>
          </a:xfrm>
          <a:custGeom>
            <a:avLst/>
            <a:gdLst/>
            <a:ahLst/>
            <a:cxnLst/>
            <a:rect l="l" t="t" r="r" b="b"/>
            <a:pathLst>
              <a:path w="2469775" h="327245">
                <a:moveTo>
                  <a:pt x="0" y="0"/>
                </a:moveTo>
                <a:lnTo>
                  <a:pt x="2469775" y="0"/>
                </a:lnTo>
                <a:lnTo>
                  <a:pt x="2469775" y="327246"/>
                </a:lnTo>
                <a:lnTo>
                  <a:pt x="0" y="3272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37" name="Group 37"/>
          <p:cNvGrpSpPr/>
          <p:nvPr/>
        </p:nvGrpSpPr>
        <p:grpSpPr>
          <a:xfrm>
            <a:off x="4520174" y="3055251"/>
            <a:ext cx="2799185" cy="1027761"/>
            <a:chOff x="0" y="0"/>
            <a:chExt cx="3732247" cy="1370348"/>
          </a:xfrm>
        </p:grpSpPr>
        <p:grpSp>
          <p:nvGrpSpPr>
            <p:cNvPr id="38" name="Group 38"/>
            <p:cNvGrpSpPr/>
            <p:nvPr/>
          </p:nvGrpSpPr>
          <p:grpSpPr>
            <a:xfrm>
              <a:off x="0" y="128448"/>
              <a:ext cx="3732247" cy="1074926"/>
              <a:chOff x="0" y="0"/>
              <a:chExt cx="1066356" cy="307122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0" y="0"/>
                <a:ext cx="1066356" cy="307122"/>
              </a:xfrm>
              <a:custGeom>
                <a:avLst/>
                <a:gdLst/>
                <a:ahLst/>
                <a:cxnLst/>
                <a:rect l="l" t="t" r="r" b="b"/>
                <a:pathLst>
                  <a:path w="1066356" h="307122">
                    <a:moveTo>
                      <a:pt x="13829" y="0"/>
                    </a:moveTo>
                    <a:lnTo>
                      <a:pt x="1052527" y="0"/>
                    </a:lnTo>
                    <a:cubicBezTo>
                      <a:pt x="1060165" y="0"/>
                      <a:pt x="1066356" y="6191"/>
                      <a:pt x="1066356" y="13829"/>
                    </a:cubicBezTo>
                    <a:lnTo>
                      <a:pt x="1066356" y="293293"/>
                    </a:lnTo>
                    <a:cubicBezTo>
                      <a:pt x="1066356" y="300930"/>
                      <a:pt x="1060165" y="307122"/>
                      <a:pt x="1052527" y="307122"/>
                    </a:cubicBezTo>
                    <a:lnTo>
                      <a:pt x="13829" y="307122"/>
                    </a:lnTo>
                    <a:cubicBezTo>
                      <a:pt x="6191" y="307122"/>
                      <a:pt x="0" y="300930"/>
                      <a:pt x="0" y="293293"/>
                    </a:cubicBezTo>
                    <a:lnTo>
                      <a:pt x="0" y="13829"/>
                    </a:lnTo>
                    <a:cubicBezTo>
                      <a:pt x="0" y="6191"/>
                      <a:pt x="6191" y="0"/>
                      <a:pt x="13829" y="0"/>
                    </a:cubicBezTo>
                    <a:close/>
                  </a:path>
                </a:pathLst>
              </a:custGeom>
              <a:solidFill>
                <a:srgbClr val="73737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0" y="-76200"/>
                <a:ext cx="1066356" cy="383322"/>
              </a:xfrm>
              <a:prstGeom prst="rect">
                <a:avLst/>
              </a:prstGeom>
            </p:spPr>
            <p:txBody>
              <a:bodyPr lIns="47790" tIns="47790" rIns="47790" bIns="47790" rtlCol="0" anchor="ctr"/>
              <a:lstStyle/>
              <a:p>
                <a:pPr marL="0" lvl="0" indent="0" algn="ctr">
                  <a:lnSpc>
                    <a:spcPts val="197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41" name="Group 41"/>
            <p:cNvGrpSpPr/>
            <p:nvPr/>
          </p:nvGrpSpPr>
          <p:grpSpPr>
            <a:xfrm>
              <a:off x="137611" y="0"/>
              <a:ext cx="3401855" cy="1370348"/>
              <a:chOff x="0" y="0"/>
              <a:chExt cx="523161" cy="210742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523161" cy="210742"/>
              </a:xfrm>
              <a:custGeom>
                <a:avLst/>
                <a:gdLst/>
                <a:ahLst/>
                <a:cxnLst/>
                <a:rect l="l" t="t" r="r" b="b"/>
                <a:pathLst>
                  <a:path w="523161" h="210742">
                    <a:moveTo>
                      <a:pt x="30344" y="0"/>
                    </a:moveTo>
                    <a:lnTo>
                      <a:pt x="492817" y="0"/>
                    </a:lnTo>
                    <a:cubicBezTo>
                      <a:pt x="509576" y="0"/>
                      <a:pt x="523161" y="13585"/>
                      <a:pt x="523161" y="30344"/>
                    </a:cubicBezTo>
                    <a:lnTo>
                      <a:pt x="523161" y="180398"/>
                    </a:lnTo>
                    <a:cubicBezTo>
                      <a:pt x="523161" y="188446"/>
                      <a:pt x="519964" y="196164"/>
                      <a:pt x="514274" y="201854"/>
                    </a:cubicBezTo>
                    <a:cubicBezTo>
                      <a:pt x="508583" y="207545"/>
                      <a:pt x="500865" y="210742"/>
                      <a:pt x="492817" y="210742"/>
                    </a:cubicBezTo>
                    <a:lnTo>
                      <a:pt x="30344" y="210742"/>
                    </a:lnTo>
                    <a:cubicBezTo>
                      <a:pt x="13585" y="210742"/>
                      <a:pt x="0" y="197156"/>
                      <a:pt x="0" y="180398"/>
                    </a:cubicBezTo>
                    <a:lnTo>
                      <a:pt x="0" y="30344"/>
                    </a:lnTo>
                    <a:cubicBezTo>
                      <a:pt x="0" y="13585"/>
                      <a:pt x="13585" y="0"/>
                      <a:pt x="30344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t="-11649" b="-27990"/>
                </a:stretch>
              </a:blip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43" name="Freeform 43"/>
          <p:cNvSpPr/>
          <p:nvPr/>
        </p:nvSpPr>
        <p:spPr>
          <a:xfrm>
            <a:off x="625399" y="5113531"/>
            <a:ext cx="2469775" cy="327245"/>
          </a:xfrm>
          <a:custGeom>
            <a:avLst/>
            <a:gdLst/>
            <a:ahLst/>
            <a:cxnLst/>
            <a:rect l="l" t="t" r="r" b="b"/>
            <a:pathLst>
              <a:path w="2469775" h="327245">
                <a:moveTo>
                  <a:pt x="0" y="0"/>
                </a:moveTo>
                <a:lnTo>
                  <a:pt x="2469776" y="0"/>
                </a:lnTo>
                <a:lnTo>
                  <a:pt x="2469776" y="327246"/>
                </a:lnTo>
                <a:lnTo>
                  <a:pt x="0" y="3272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44" name="Group 44"/>
          <p:cNvGrpSpPr/>
          <p:nvPr/>
        </p:nvGrpSpPr>
        <p:grpSpPr>
          <a:xfrm>
            <a:off x="428688" y="4117820"/>
            <a:ext cx="2799185" cy="1027761"/>
            <a:chOff x="0" y="0"/>
            <a:chExt cx="3732247" cy="1370348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128448"/>
              <a:ext cx="3732247" cy="1074926"/>
              <a:chOff x="0" y="0"/>
              <a:chExt cx="1066356" cy="307122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1066356" cy="307122"/>
              </a:xfrm>
              <a:custGeom>
                <a:avLst/>
                <a:gdLst/>
                <a:ahLst/>
                <a:cxnLst/>
                <a:rect l="l" t="t" r="r" b="b"/>
                <a:pathLst>
                  <a:path w="1066356" h="307122">
                    <a:moveTo>
                      <a:pt x="13829" y="0"/>
                    </a:moveTo>
                    <a:lnTo>
                      <a:pt x="1052527" y="0"/>
                    </a:lnTo>
                    <a:cubicBezTo>
                      <a:pt x="1060165" y="0"/>
                      <a:pt x="1066356" y="6191"/>
                      <a:pt x="1066356" y="13829"/>
                    </a:cubicBezTo>
                    <a:lnTo>
                      <a:pt x="1066356" y="293293"/>
                    </a:lnTo>
                    <a:cubicBezTo>
                      <a:pt x="1066356" y="300930"/>
                      <a:pt x="1060165" y="307122"/>
                      <a:pt x="1052527" y="307122"/>
                    </a:cubicBezTo>
                    <a:lnTo>
                      <a:pt x="13829" y="307122"/>
                    </a:lnTo>
                    <a:cubicBezTo>
                      <a:pt x="6191" y="307122"/>
                      <a:pt x="0" y="300930"/>
                      <a:pt x="0" y="293293"/>
                    </a:cubicBezTo>
                    <a:lnTo>
                      <a:pt x="0" y="13829"/>
                    </a:lnTo>
                    <a:cubicBezTo>
                      <a:pt x="0" y="6191"/>
                      <a:pt x="6191" y="0"/>
                      <a:pt x="13829" y="0"/>
                    </a:cubicBezTo>
                    <a:close/>
                  </a:path>
                </a:pathLst>
              </a:custGeom>
              <a:solidFill>
                <a:srgbClr val="73737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0" y="-76200"/>
                <a:ext cx="1066356" cy="383322"/>
              </a:xfrm>
              <a:prstGeom prst="rect">
                <a:avLst/>
              </a:prstGeom>
            </p:spPr>
            <p:txBody>
              <a:bodyPr lIns="47790" tIns="47790" rIns="47790" bIns="47790" rtlCol="0" anchor="ctr"/>
              <a:lstStyle/>
              <a:p>
                <a:pPr marL="0" lvl="0" indent="0" algn="ctr">
                  <a:lnSpc>
                    <a:spcPts val="197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137611" y="0"/>
              <a:ext cx="3401855" cy="1370348"/>
              <a:chOff x="0" y="0"/>
              <a:chExt cx="523161" cy="210742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523161" cy="210742"/>
              </a:xfrm>
              <a:custGeom>
                <a:avLst/>
                <a:gdLst/>
                <a:ahLst/>
                <a:cxnLst/>
                <a:rect l="l" t="t" r="r" b="b"/>
                <a:pathLst>
                  <a:path w="523161" h="210742">
                    <a:moveTo>
                      <a:pt x="30344" y="0"/>
                    </a:moveTo>
                    <a:lnTo>
                      <a:pt x="492817" y="0"/>
                    </a:lnTo>
                    <a:cubicBezTo>
                      <a:pt x="509576" y="0"/>
                      <a:pt x="523161" y="13585"/>
                      <a:pt x="523161" y="30344"/>
                    </a:cubicBezTo>
                    <a:lnTo>
                      <a:pt x="523161" y="180398"/>
                    </a:lnTo>
                    <a:cubicBezTo>
                      <a:pt x="523161" y="188446"/>
                      <a:pt x="519964" y="196164"/>
                      <a:pt x="514274" y="201854"/>
                    </a:cubicBezTo>
                    <a:cubicBezTo>
                      <a:pt x="508583" y="207545"/>
                      <a:pt x="500865" y="210742"/>
                      <a:pt x="492817" y="210742"/>
                    </a:cubicBezTo>
                    <a:lnTo>
                      <a:pt x="30344" y="210742"/>
                    </a:lnTo>
                    <a:cubicBezTo>
                      <a:pt x="13585" y="210742"/>
                      <a:pt x="0" y="197156"/>
                      <a:pt x="0" y="180398"/>
                    </a:cubicBezTo>
                    <a:lnTo>
                      <a:pt x="0" y="30344"/>
                    </a:lnTo>
                    <a:cubicBezTo>
                      <a:pt x="0" y="13585"/>
                      <a:pt x="13585" y="0"/>
                      <a:pt x="30344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t="-10315" b="-28472"/>
                </a:stretch>
              </a:blip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50" name="Group 50"/>
          <p:cNvGrpSpPr/>
          <p:nvPr/>
        </p:nvGrpSpPr>
        <p:grpSpPr>
          <a:xfrm>
            <a:off x="-322345" y="195811"/>
            <a:ext cx="2727526" cy="1220134"/>
            <a:chOff x="0" y="-365237"/>
            <a:chExt cx="3636702" cy="1626845"/>
          </a:xfrm>
        </p:grpSpPr>
        <p:grpSp>
          <p:nvGrpSpPr>
            <p:cNvPr id="51" name="Group 51"/>
            <p:cNvGrpSpPr/>
            <p:nvPr/>
          </p:nvGrpSpPr>
          <p:grpSpPr>
            <a:xfrm>
              <a:off x="245775" y="-334280"/>
              <a:ext cx="2802238" cy="1595888"/>
              <a:chOff x="0" y="-152400"/>
              <a:chExt cx="1193085" cy="679468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78348" y="0"/>
                <a:ext cx="1114737" cy="527068"/>
              </a:xfrm>
              <a:custGeom>
                <a:avLst/>
                <a:gdLst/>
                <a:ahLst/>
                <a:cxnLst/>
                <a:rect l="l" t="t" r="r" b="b"/>
                <a:pathLst>
                  <a:path w="1193085" h="527068">
                    <a:moveTo>
                      <a:pt x="0" y="0"/>
                    </a:moveTo>
                    <a:lnTo>
                      <a:pt x="1193085" y="0"/>
                    </a:lnTo>
                    <a:lnTo>
                      <a:pt x="1193085" y="527068"/>
                    </a:lnTo>
                    <a:lnTo>
                      <a:pt x="0" y="527068"/>
                    </a:lnTo>
                    <a:close/>
                  </a:path>
                </a:pathLst>
              </a:custGeom>
              <a:solidFill>
                <a:srgbClr val="4B6A7A">
                  <a:alpha val="14902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0" y="-152400"/>
                <a:ext cx="1193085" cy="679468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 rot="-5400000">
              <a:off x="2723387" y="348293"/>
              <a:ext cx="1237941" cy="588689"/>
              <a:chOff x="0" y="0"/>
              <a:chExt cx="1161949" cy="552552"/>
            </a:xfrm>
          </p:grpSpPr>
          <p:sp>
            <p:nvSpPr>
              <p:cNvPr id="55" name="Freeform 55"/>
              <p:cNvSpPr/>
              <p:nvPr/>
            </p:nvSpPr>
            <p:spPr>
              <a:xfrm>
                <a:off x="0" y="0"/>
                <a:ext cx="1161949" cy="552552"/>
              </a:xfrm>
              <a:custGeom>
                <a:avLst/>
                <a:gdLst/>
                <a:ahLst/>
                <a:cxnLst/>
                <a:rect l="l" t="t" r="r" b="b"/>
                <a:pathLst>
                  <a:path w="1161949" h="552552">
                    <a:moveTo>
                      <a:pt x="1161949" y="0"/>
                    </a:moveTo>
                    <a:lnTo>
                      <a:pt x="1161949" y="552552"/>
                    </a:lnTo>
                    <a:lnTo>
                      <a:pt x="580975" y="425552"/>
                    </a:lnTo>
                    <a:lnTo>
                      <a:pt x="0" y="552552"/>
                    </a:lnTo>
                    <a:lnTo>
                      <a:pt x="0" y="0"/>
                    </a:lnTo>
                    <a:lnTo>
                      <a:pt x="1161949" y="0"/>
                    </a:lnTo>
                    <a:close/>
                  </a:path>
                </a:pathLst>
              </a:custGeom>
              <a:solidFill>
                <a:srgbClr val="4B6A7A">
                  <a:alpha val="14902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0" y="-152400"/>
                <a:ext cx="1161949" cy="57795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0" y="-365237"/>
              <a:ext cx="1424813" cy="1551008"/>
              <a:chOff x="0" y="-152400"/>
              <a:chExt cx="594523" cy="647179"/>
            </a:xfrm>
          </p:grpSpPr>
          <p:sp>
            <p:nvSpPr>
              <p:cNvPr id="58" name="Freeform 58"/>
              <p:cNvSpPr/>
              <p:nvPr/>
            </p:nvSpPr>
            <p:spPr>
              <a:xfrm>
                <a:off x="173526" y="0"/>
                <a:ext cx="420997" cy="494779"/>
              </a:xfrm>
              <a:custGeom>
                <a:avLst/>
                <a:gdLst/>
                <a:ahLst/>
                <a:cxnLst/>
                <a:rect l="l" t="t" r="r" b="b"/>
                <a:pathLst>
                  <a:path w="594523" h="494779">
                    <a:moveTo>
                      <a:pt x="0" y="0"/>
                    </a:moveTo>
                    <a:lnTo>
                      <a:pt x="594523" y="0"/>
                    </a:lnTo>
                    <a:lnTo>
                      <a:pt x="594523" y="494779"/>
                    </a:lnTo>
                    <a:lnTo>
                      <a:pt x="0" y="494779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TextBox 59"/>
              <p:cNvSpPr txBox="1"/>
              <p:nvPr/>
            </p:nvSpPr>
            <p:spPr>
              <a:xfrm>
                <a:off x="0" y="-152400"/>
                <a:ext cx="594523" cy="647179"/>
              </a:xfrm>
              <a:prstGeom prst="rect">
                <a:avLst/>
              </a:prstGeom>
            </p:spPr>
            <p:txBody>
              <a:bodyPr lIns="51835" tIns="51835" rIns="51835" bIns="51835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 rot="-5400000">
              <a:off x="1748830" y="-525385"/>
              <a:ext cx="1185771" cy="2236542"/>
              <a:chOff x="0" y="0"/>
              <a:chExt cx="1090767" cy="2057351"/>
            </a:xfrm>
          </p:grpSpPr>
          <p:sp>
            <p:nvSpPr>
              <p:cNvPr id="61" name="Freeform 61"/>
              <p:cNvSpPr/>
              <p:nvPr/>
            </p:nvSpPr>
            <p:spPr>
              <a:xfrm>
                <a:off x="0" y="0"/>
                <a:ext cx="1090767" cy="2057351"/>
              </a:xfrm>
              <a:custGeom>
                <a:avLst/>
                <a:gdLst/>
                <a:ahLst/>
                <a:cxnLst/>
                <a:rect l="l" t="t" r="r" b="b"/>
                <a:pathLst>
                  <a:path w="1090767" h="2057351">
                    <a:moveTo>
                      <a:pt x="1090767" y="0"/>
                    </a:moveTo>
                    <a:lnTo>
                      <a:pt x="1090767" y="2057351"/>
                    </a:lnTo>
                    <a:lnTo>
                      <a:pt x="545384" y="1930351"/>
                    </a:lnTo>
                    <a:lnTo>
                      <a:pt x="0" y="2057351"/>
                    </a:lnTo>
                    <a:lnTo>
                      <a:pt x="0" y="0"/>
                    </a:lnTo>
                    <a:lnTo>
                      <a:pt x="1090767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TextBox 62"/>
              <p:cNvSpPr txBox="1"/>
              <p:nvPr/>
            </p:nvSpPr>
            <p:spPr>
              <a:xfrm>
                <a:off x="0" y="-152400"/>
                <a:ext cx="1090767" cy="2082751"/>
              </a:xfrm>
              <a:prstGeom prst="rect">
                <a:avLst/>
              </a:prstGeom>
            </p:spPr>
            <p:txBody>
              <a:bodyPr lIns="51835" tIns="51835" rIns="51835" bIns="51835" rtlCol="0" anchor="ctr"/>
              <a:lstStyle/>
              <a:p>
                <a:pPr algn="ctr">
                  <a:lnSpc>
                    <a:spcPts val="3779"/>
                  </a:lnSpc>
                </a:pPr>
                <a:endParaRPr/>
              </a:p>
            </p:txBody>
          </p:sp>
        </p:grpSp>
      </p:grpSp>
      <p:sp>
        <p:nvSpPr>
          <p:cNvPr id="63" name="TextBox 63"/>
          <p:cNvSpPr txBox="1"/>
          <p:nvPr/>
        </p:nvSpPr>
        <p:spPr>
          <a:xfrm>
            <a:off x="428688" y="3159769"/>
            <a:ext cx="3868743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Service providers can manage scheduling, invoicing, pay-by-link, recurring billing, and payments into one system. Reducing administrative work, collecting invoices quicker, and providing a consistent customer experience.</a:t>
            </a:r>
          </a:p>
        </p:txBody>
      </p:sp>
      <p:sp>
        <p:nvSpPr>
          <p:cNvPr id="64" name="Freeform 64"/>
          <p:cNvSpPr/>
          <p:nvPr/>
        </p:nvSpPr>
        <p:spPr>
          <a:xfrm>
            <a:off x="628182" y="3012665"/>
            <a:ext cx="2469775" cy="327245"/>
          </a:xfrm>
          <a:custGeom>
            <a:avLst/>
            <a:gdLst/>
            <a:ahLst/>
            <a:cxnLst/>
            <a:rect l="l" t="t" r="r" b="b"/>
            <a:pathLst>
              <a:path w="2469775" h="327245">
                <a:moveTo>
                  <a:pt x="0" y="0"/>
                </a:moveTo>
                <a:lnTo>
                  <a:pt x="2469776" y="0"/>
                </a:lnTo>
                <a:lnTo>
                  <a:pt x="2469776" y="327246"/>
                </a:lnTo>
                <a:lnTo>
                  <a:pt x="0" y="32724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grpSp>
        <p:nvGrpSpPr>
          <p:cNvPr id="65" name="Group 65"/>
          <p:cNvGrpSpPr/>
          <p:nvPr/>
        </p:nvGrpSpPr>
        <p:grpSpPr>
          <a:xfrm>
            <a:off x="431470" y="2016954"/>
            <a:ext cx="2799185" cy="1027761"/>
            <a:chOff x="0" y="0"/>
            <a:chExt cx="3732247" cy="1370348"/>
          </a:xfrm>
        </p:grpSpPr>
        <p:grpSp>
          <p:nvGrpSpPr>
            <p:cNvPr id="66" name="Group 66"/>
            <p:cNvGrpSpPr/>
            <p:nvPr/>
          </p:nvGrpSpPr>
          <p:grpSpPr>
            <a:xfrm>
              <a:off x="0" y="128448"/>
              <a:ext cx="3732247" cy="1074926"/>
              <a:chOff x="0" y="0"/>
              <a:chExt cx="1066356" cy="307122"/>
            </a:xfrm>
          </p:grpSpPr>
          <p:sp>
            <p:nvSpPr>
              <p:cNvPr id="67" name="Freeform 67"/>
              <p:cNvSpPr/>
              <p:nvPr/>
            </p:nvSpPr>
            <p:spPr>
              <a:xfrm>
                <a:off x="0" y="0"/>
                <a:ext cx="1066356" cy="307122"/>
              </a:xfrm>
              <a:custGeom>
                <a:avLst/>
                <a:gdLst/>
                <a:ahLst/>
                <a:cxnLst/>
                <a:rect l="l" t="t" r="r" b="b"/>
                <a:pathLst>
                  <a:path w="1066356" h="307122">
                    <a:moveTo>
                      <a:pt x="13829" y="0"/>
                    </a:moveTo>
                    <a:lnTo>
                      <a:pt x="1052527" y="0"/>
                    </a:lnTo>
                    <a:cubicBezTo>
                      <a:pt x="1060165" y="0"/>
                      <a:pt x="1066356" y="6191"/>
                      <a:pt x="1066356" y="13829"/>
                    </a:cubicBezTo>
                    <a:lnTo>
                      <a:pt x="1066356" y="293293"/>
                    </a:lnTo>
                    <a:cubicBezTo>
                      <a:pt x="1066356" y="300930"/>
                      <a:pt x="1060165" y="307122"/>
                      <a:pt x="1052527" y="307122"/>
                    </a:cubicBezTo>
                    <a:lnTo>
                      <a:pt x="13829" y="307122"/>
                    </a:lnTo>
                    <a:cubicBezTo>
                      <a:pt x="6191" y="307122"/>
                      <a:pt x="0" y="300930"/>
                      <a:pt x="0" y="293293"/>
                    </a:cubicBezTo>
                    <a:lnTo>
                      <a:pt x="0" y="13829"/>
                    </a:lnTo>
                    <a:cubicBezTo>
                      <a:pt x="0" y="6191"/>
                      <a:pt x="6191" y="0"/>
                      <a:pt x="13829" y="0"/>
                    </a:cubicBezTo>
                    <a:close/>
                  </a:path>
                </a:pathLst>
              </a:custGeom>
              <a:solidFill>
                <a:srgbClr val="737373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8" name="TextBox 68"/>
              <p:cNvSpPr txBox="1"/>
              <p:nvPr/>
            </p:nvSpPr>
            <p:spPr>
              <a:xfrm>
                <a:off x="0" y="-76200"/>
                <a:ext cx="1066356" cy="383322"/>
              </a:xfrm>
              <a:prstGeom prst="rect">
                <a:avLst/>
              </a:prstGeom>
            </p:spPr>
            <p:txBody>
              <a:bodyPr lIns="47790" tIns="47790" rIns="47790" bIns="47790" rtlCol="0" anchor="ctr"/>
              <a:lstStyle/>
              <a:p>
                <a:pPr marL="0" lvl="0" indent="0" algn="ctr">
                  <a:lnSpc>
                    <a:spcPts val="1977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69" name="Group 69"/>
            <p:cNvGrpSpPr/>
            <p:nvPr/>
          </p:nvGrpSpPr>
          <p:grpSpPr>
            <a:xfrm>
              <a:off x="137611" y="0"/>
              <a:ext cx="3401855" cy="1370348"/>
              <a:chOff x="0" y="0"/>
              <a:chExt cx="523161" cy="210742"/>
            </a:xfrm>
          </p:grpSpPr>
          <p:sp>
            <p:nvSpPr>
              <p:cNvPr id="70" name="Freeform 70"/>
              <p:cNvSpPr/>
              <p:nvPr/>
            </p:nvSpPr>
            <p:spPr>
              <a:xfrm>
                <a:off x="0" y="0"/>
                <a:ext cx="523161" cy="210742"/>
              </a:xfrm>
              <a:custGeom>
                <a:avLst/>
                <a:gdLst/>
                <a:ahLst/>
                <a:cxnLst/>
                <a:rect l="l" t="t" r="r" b="b"/>
                <a:pathLst>
                  <a:path w="523161" h="210742">
                    <a:moveTo>
                      <a:pt x="30344" y="0"/>
                    </a:moveTo>
                    <a:lnTo>
                      <a:pt x="492817" y="0"/>
                    </a:lnTo>
                    <a:cubicBezTo>
                      <a:pt x="509576" y="0"/>
                      <a:pt x="523161" y="13585"/>
                      <a:pt x="523161" y="30344"/>
                    </a:cubicBezTo>
                    <a:lnTo>
                      <a:pt x="523161" y="180398"/>
                    </a:lnTo>
                    <a:cubicBezTo>
                      <a:pt x="523161" y="188446"/>
                      <a:pt x="519964" y="196164"/>
                      <a:pt x="514274" y="201854"/>
                    </a:cubicBezTo>
                    <a:cubicBezTo>
                      <a:pt x="508583" y="207545"/>
                      <a:pt x="500865" y="210742"/>
                      <a:pt x="492817" y="210742"/>
                    </a:cubicBezTo>
                    <a:lnTo>
                      <a:pt x="30344" y="210742"/>
                    </a:lnTo>
                    <a:cubicBezTo>
                      <a:pt x="13585" y="210742"/>
                      <a:pt x="0" y="197156"/>
                      <a:pt x="0" y="180398"/>
                    </a:cubicBezTo>
                    <a:lnTo>
                      <a:pt x="0" y="30344"/>
                    </a:lnTo>
                    <a:cubicBezTo>
                      <a:pt x="0" y="13585"/>
                      <a:pt x="13585" y="0"/>
                      <a:pt x="30344" y="0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t="-8340" b="-57364"/>
                </a:stretch>
              </a:blipFill>
              <a:ln w="19050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71" name="Group 71"/>
          <p:cNvGrpSpPr/>
          <p:nvPr/>
        </p:nvGrpSpPr>
        <p:grpSpPr>
          <a:xfrm>
            <a:off x="2047254" y="5650522"/>
            <a:ext cx="2472304" cy="1211303"/>
            <a:chOff x="0" y="0"/>
            <a:chExt cx="941830" cy="461449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941830" cy="461449"/>
            </a:xfrm>
            <a:custGeom>
              <a:avLst/>
              <a:gdLst/>
              <a:ahLst/>
              <a:cxnLst/>
              <a:rect l="l" t="t" r="r" b="b"/>
              <a:pathLst>
                <a:path w="941830" h="461449">
                  <a:moveTo>
                    <a:pt x="15657" y="0"/>
                  </a:moveTo>
                  <a:lnTo>
                    <a:pt x="926173" y="0"/>
                  </a:lnTo>
                  <a:cubicBezTo>
                    <a:pt x="934820" y="0"/>
                    <a:pt x="941830" y="7010"/>
                    <a:pt x="941830" y="15657"/>
                  </a:cubicBezTo>
                  <a:lnTo>
                    <a:pt x="941830" y="445791"/>
                  </a:lnTo>
                  <a:cubicBezTo>
                    <a:pt x="941830" y="449944"/>
                    <a:pt x="940180" y="453926"/>
                    <a:pt x="937244" y="456863"/>
                  </a:cubicBezTo>
                  <a:cubicBezTo>
                    <a:pt x="934308" y="459799"/>
                    <a:pt x="930325" y="461449"/>
                    <a:pt x="926173" y="461449"/>
                  </a:cubicBezTo>
                  <a:lnTo>
                    <a:pt x="15657" y="461449"/>
                  </a:lnTo>
                  <a:cubicBezTo>
                    <a:pt x="11505" y="461449"/>
                    <a:pt x="7522" y="459799"/>
                    <a:pt x="4586" y="456863"/>
                  </a:cubicBezTo>
                  <a:cubicBezTo>
                    <a:pt x="1650" y="453926"/>
                    <a:pt x="0" y="449944"/>
                    <a:pt x="0" y="445791"/>
                  </a:cubicBezTo>
                  <a:lnTo>
                    <a:pt x="0" y="15657"/>
                  </a:lnTo>
                  <a:cubicBezTo>
                    <a:pt x="0" y="11505"/>
                    <a:pt x="1650" y="7522"/>
                    <a:pt x="4586" y="4586"/>
                  </a:cubicBezTo>
                  <a:cubicBezTo>
                    <a:pt x="7522" y="1650"/>
                    <a:pt x="11505" y="0"/>
                    <a:pt x="15657" y="0"/>
                  </a:cubicBezTo>
                  <a:close/>
                </a:path>
              </a:pathLst>
            </a:custGeom>
            <a:solidFill>
              <a:srgbClr val="C8C8C8"/>
            </a:solidFill>
            <a:ln w="9525" cap="sq">
              <a:solidFill>
                <a:srgbClr val="C8C8C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142875"/>
              <a:ext cx="941830" cy="604324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marL="0" lvl="0" indent="0" algn="ctr">
                <a:lnSpc>
                  <a:spcPts val="378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4" name="Group 74"/>
          <p:cNvGrpSpPr/>
          <p:nvPr/>
        </p:nvGrpSpPr>
        <p:grpSpPr>
          <a:xfrm>
            <a:off x="4605172" y="5650522"/>
            <a:ext cx="2892156" cy="1211303"/>
            <a:chOff x="0" y="0"/>
            <a:chExt cx="1101774" cy="461449"/>
          </a:xfrm>
        </p:grpSpPr>
        <p:sp>
          <p:nvSpPr>
            <p:cNvPr id="75" name="Freeform 75"/>
            <p:cNvSpPr/>
            <p:nvPr/>
          </p:nvSpPr>
          <p:spPr>
            <a:xfrm>
              <a:off x="0" y="0"/>
              <a:ext cx="1101774" cy="461449"/>
            </a:xfrm>
            <a:custGeom>
              <a:avLst/>
              <a:gdLst/>
              <a:ahLst/>
              <a:cxnLst/>
              <a:rect l="l" t="t" r="r" b="b"/>
              <a:pathLst>
                <a:path w="1101774" h="461449">
                  <a:moveTo>
                    <a:pt x="13384" y="0"/>
                  </a:moveTo>
                  <a:lnTo>
                    <a:pt x="1088389" y="0"/>
                  </a:lnTo>
                  <a:cubicBezTo>
                    <a:pt x="1091939" y="0"/>
                    <a:pt x="1095344" y="1410"/>
                    <a:pt x="1097854" y="3920"/>
                  </a:cubicBezTo>
                  <a:cubicBezTo>
                    <a:pt x="1100364" y="6430"/>
                    <a:pt x="1101774" y="9835"/>
                    <a:pt x="1101774" y="13384"/>
                  </a:cubicBezTo>
                  <a:lnTo>
                    <a:pt x="1101774" y="448064"/>
                  </a:lnTo>
                  <a:cubicBezTo>
                    <a:pt x="1101774" y="451614"/>
                    <a:pt x="1100364" y="455018"/>
                    <a:pt x="1097854" y="457528"/>
                  </a:cubicBezTo>
                  <a:cubicBezTo>
                    <a:pt x="1095344" y="460038"/>
                    <a:pt x="1091939" y="461449"/>
                    <a:pt x="1088389" y="461449"/>
                  </a:cubicBezTo>
                  <a:lnTo>
                    <a:pt x="13384" y="461449"/>
                  </a:lnTo>
                  <a:cubicBezTo>
                    <a:pt x="9835" y="461449"/>
                    <a:pt x="6430" y="460038"/>
                    <a:pt x="3920" y="457528"/>
                  </a:cubicBezTo>
                  <a:cubicBezTo>
                    <a:pt x="1410" y="455018"/>
                    <a:pt x="0" y="451614"/>
                    <a:pt x="0" y="448064"/>
                  </a:cubicBezTo>
                  <a:lnTo>
                    <a:pt x="0" y="13384"/>
                  </a:lnTo>
                  <a:cubicBezTo>
                    <a:pt x="0" y="9835"/>
                    <a:pt x="1410" y="6430"/>
                    <a:pt x="3920" y="3920"/>
                  </a:cubicBezTo>
                  <a:cubicBezTo>
                    <a:pt x="6430" y="1410"/>
                    <a:pt x="9835" y="0"/>
                    <a:pt x="13384" y="0"/>
                  </a:cubicBezTo>
                  <a:close/>
                </a:path>
              </a:pathLst>
            </a:custGeom>
            <a:solidFill>
              <a:srgbClr val="C8C8C8"/>
            </a:solidFill>
            <a:ln w="9525" cap="sq">
              <a:solidFill>
                <a:srgbClr val="C8C8C8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0" y="-142875"/>
              <a:ext cx="1101774" cy="604324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marL="0" lvl="0" indent="0" algn="ctr">
                <a:lnSpc>
                  <a:spcPts val="378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241654" y="7239797"/>
            <a:ext cx="3538482" cy="1803701"/>
            <a:chOff x="0" y="0"/>
            <a:chExt cx="4717976" cy="2404935"/>
          </a:xfrm>
        </p:grpSpPr>
        <p:grpSp>
          <p:nvGrpSpPr>
            <p:cNvPr id="78" name="Group 78"/>
            <p:cNvGrpSpPr/>
            <p:nvPr/>
          </p:nvGrpSpPr>
          <p:grpSpPr>
            <a:xfrm>
              <a:off x="0" y="37032"/>
              <a:ext cx="4717976" cy="2019647"/>
              <a:chOff x="0" y="0"/>
              <a:chExt cx="1346995" cy="576615"/>
            </a:xfrm>
          </p:grpSpPr>
          <p:sp>
            <p:nvSpPr>
              <p:cNvPr id="79" name="Freeform 79"/>
              <p:cNvSpPr/>
              <p:nvPr/>
            </p:nvSpPr>
            <p:spPr>
              <a:xfrm>
                <a:off x="0" y="0"/>
                <a:ext cx="1346995" cy="576615"/>
              </a:xfrm>
              <a:custGeom>
                <a:avLst/>
                <a:gdLst/>
                <a:ahLst/>
                <a:cxnLst/>
                <a:rect l="l" t="t" r="r" b="b"/>
                <a:pathLst>
                  <a:path w="1346995" h="576615">
                    <a:moveTo>
                      <a:pt x="8752" y="0"/>
                    </a:moveTo>
                    <a:lnTo>
                      <a:pt x="1338243" y="0"/>
                    </a:lnTo>
                    <a:cubicBezTo>
                      <a:pt x="1343077" y="0"/>
                      <a:pt x="1346995" y="3918"/>
                      <a:pt x="1346995" y="8752"/>
                    </a:cubicBezTo>
                    <a:lnTo>
                      <a:pt x="1346995" y="567863"/>
                    </a:lnTo>
                    <a:cubicBezTo>
                      <a:pt x="1346995" y="572696"/>
                      <a:pt x="1343077" y="576615"/>
                      <a:pt x="1338243" y="576615"/>
                    </a:cubicBezTo>
                    <a:lnTo>
                      <a:pt x="8752" y="576615"/>
                    </a:lnTo>
                    <a:cubicBezTo>
                      <a:pt x="3918" y="576615"/>
                      <a:pt x="0" y="572696"/>
                      <a:pt x="0" y="567863"/>
                    </a:cubicBezTo>
                    <a:lnTo>
                      <a:pt x="0" y="8752"/>
                    </a:lnTo>
                    <a:cubicBezTo>
                      <a:pt x="0" y="3918"/>
                      <a:pt x="3918" y="0"/>
                      <a:pt x="8752" y="0"/>
                    </a:cubicBezTo>
                    <a:close/>
                  </a:path>
                </a:pathLst>
              </a:custGeom>
              <a:solidFill>
                <a:srgbClr val="EBEBEB">
                  <a:alpha val="9804"/>
                </a:srgbClr>
              </a:solidFill>
              <a:ln w="19050" cap="sq">
                <a:solidFill>
                  <a:srgbClr val="2C7A7D">
                    <a:alpha val="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" name="TextBox 80"/>
              <p:cNvSpPr txBox="1"/>
              <p:nvPr/>
            </p:nvSpPr>
            <p:spPr>
              <a:xfrm>
                <a:off x="0" y="-142875"/>
                <a:ext cx="1346995" cy="719490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grpSp>
          <p:nvGrpSpPr>
            <p:cNvPr id="81" name="Group 81"/>
            <p:cNvGrpSpPr/>
            <p:nvPr/>
          </p:nvGrpSpPr>
          <p:grpSpPr>
            <a:xfrm>
              <a:off x="0" y="0"/>
              <a:ext cx="4717976" cy="2404935"/>
              <a:chOff x="0" y="0"/>
              <a:chExt cx="1346995" cy="686616"/>
            </a:xfrm>
          </p:grpSpPr>
          <p:sp>
            <p:nvSpPr>
              <p:cNvPr id="82" name="Freeform 82"/>
              <p:cNvSpPr/>
              <p:nvPr/>
            </p:nvSpPr>
            <p:spPr>
              <a:xfrm>
                <a:off x="0" y="0"/>
                <a:ext cx="1346995" cy="686616"/>
              </a:xfrm>
              <a:custGeom>
                <a:avLst/>
                <a:gdLst/>
                <a:ahLst/>
                <a:cxnLst/>
                <a:rect l="l" t="t" r="r" b="b"/>
                <a:pathLst>
                  <a:path w="1346995" h="686616">
                    <a:moveTo>
                      <a:pt x="8752" y="0"/>
                    </a:moveTo>
                    <a:lnTo>
                      <a:pt x="1338243" y="0"/>
                    </a:lnTo>
                    <a:cubicBezTo>
                      <a:pt x="1343077" y="0"/>
                      <a:pt x="1346995" y="3918"/>
                      <a:pt x="1346995" y="8752"/>
                    </a:cubicBezTo>
                    <a:lnTo>
                      <a:pt x="1346995" y="677864"/>
                    </a:lnTo>
                    <a:cubicBezTo>
                      <a:pt x="1346995" y="682697"/>
                      <a:pt x="1343077" y="686616"/>
                      <a:pt x="1338243" y="686616"/>
                    </a:cubicBezTo>
                    <a:lnTo>
                      <a:pt x="8752" y="686616"/>
                    </a:lnTo>
                    <a:cubicBezTo>
                      <a:pt x="3918" y="686616"/>
                      <a:pt x="0" y="682697"/>
                      <a:pt x="0" y="677864"/>
                    </a:cubicBezTo>
                    <a:lnTo>
                      <a:pt x="0" y="8752"/>
                    </a:lnTo>
                    <a:cubicBezTo>
                      <a:pt x="0" y="3918"/>
                      <a:pt x="3918" y="0"/>
                      <a:pt x="8752" y="0"/>
                    </a:cubicBezTo>
                    <a:close/>
                  </a:path>
                </a:pathLst>
              </a:custGeom>
              <a:solidFill>
                <a:srgbClr val="EBEBEB">
                  <a:alpha val="69804"/>
                </a:srgbClr>
              </a:solidFill>
              <a:ln w="9525" cap="sq">
                <a:solidFill>
                  <a:srgbClr val="0E0E0E">
                    <a:alpha val="69804"/>
                  </a:srgbClr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" name="TextBox 83"/>
              <p:cNvSpPr txBox="1"/>
              <p:nvPr/>
            </p:nvSpPr>
            <p:spPr>
              <a:xfrm>
                <a:off x="0" y="-142875"/>
                <a:ext cx="1346995" cy="829491"/>
              </a:xfrm>
              <a:prstGeom prst="rect">
                <a:avLst/>
              </a:prstGeom>
            </p:spPr>
            <p:txBody>
              <a:bodyPr lIns="47825" tIns="47825" rIns="47825" bIns="47825" rtlCol="0" anchor="ctr"/>
              <a:lstStyle/>
              <a:p>
                <a:pPr algn="ctr">
                  <a:lnSpc>
                    <a:spcPts val="3780"/>
                  </a:lnSpc>
                </a:pPr>
                <a:endParaRPr/>
              </a:p>
            </p:txBody>
          </p:sp>
        </p:grpSp>
        <p:sp>
          <p:nvSpPr>
            <p:cNvPr id="84" name="TextBox 84"/>
            <p:cNvSpPr txBox="1"/>
            <p:nvPr/>
          </p:nvSpPr>
          <p:spPr>
            <a:xfrm>
              <a:off x="328402" y="223710"/>
              <a:ext cx="4314032" cy="21812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59080" lvl="1" indent="-129540" algn="l">
                <a:lnSpc>
                  <a:spcPts val="1439"/>
                </a:lnSpc>
                <a:buFont typeface="Arial"/>
                <a:buChar char="•"/>
              </a:pPr>
              <a:r>
                <a:rPr lang="en-US" sz="1200">
                  <a:solidFill>
                    <a:srgbClr val="1A1C24"/>
                  </a:solidFill>
                  <a:latin typeface="Poppins"/>
                  <a:ea typeface="Poppins"/>
                  <a:cs typeface="Poppins"/>
                  <a:sym typeface="Poppins"/>
                </a:rPr>
                <a:t>Disconnected POS, inventory, payments, and invoicing</a:t>
              </a:r>
            </a:p>
            <a:p>
              <a:pPr marL="259080" lvl="1" indent="-129540" algn="l">
                <a:lnSpc>
                  <a:spcPts val="1439"/>
                </a:lnSpc>
                <a:buFont typeface="Arial"/>
                <a:buChar char="•"/>
              </a:pPr>
              <a:r>
                <a:rPr lang="en-US" sz="1200">
                  <a:solidFill>
                    <a:srgbClr val="1A1C24"/>
                  </a:solidFill>
                  <a:latin typeface="Poppins"/>
                  <a:ea typeface="Poppins"/>
                  <a:cs typeface="Poppins"/>
                  <a:sym typeface="Poppins"/>
                </a:rPr>
                <a:t>Manual reconciliation and poor reporting visibility</a:t>
              </a:r>
            </a:p>
            <a:p>
              <a:pPr marL="259080" lvl="1" indent="-129540" algn="l">
                <a:lnSpc>
                  <a:spcPts val="1439"/>
                </a:lnSpc>
                <a:buFont typeface="Arial"/>
                <a:buChar char="•"/>
              </a:pPr>
              <a:r>
                <a:rPr lang="en-US" sz="1200">
                  <a:solidFill>
                    <a:srgbClr val="1A1C24"/>
                  </a:solidFill>
                  <a:latin typeface="Poppins"/>
                  <a:ea typeface="Poppins"/>
                  <a:cs typeface="Poppins"/>
                  <a:sym typeface="Poppins"/>
                </a:rPr>
                <a:t>Checkout bottlenecks during peak periods</a:t>
              </a:r>
            </a:p>
            <a:p>
              <a:pPr marL="259080" lvl="1" indent="-129540" algn="l">
                <a:lnSpc>
                  <a:spcPts val="1439"/>
                </a:lnSpc>
                <a:buFont typeface="Arial"/>
                <a:buChar char="•"/>
              </a:pPr>
              <a:r>
                <a:rPr lang="en-US" sz="1200">
                  <a:solidFill>
                    <a:srgbClr val="1A1C24"/>
                  </a:solidFill>
                  <a:latin typeface="Poppins"/>
                  <a:ea typeface="Poppins"/>
                  <a:cs typeface="Poppins"/>
                  <a:sym typeface="Poppins"/>
                </a:rPr>
                <a:t>Rising card fees squeezing margins</a:t>
              </a:r>
            </a:p>
            <a:p>
              <a:pPr marL="259080" lvl="1" indent="-129540" algn="l">
                <a:lnSpc>
                  <a:spcPts val="1439"/>
                </a:lnSpc>
                <a:buFont typeface="Arial"/>
                <a:buChar char="•"/>
              </a:pPr>
              <a:r>
                <a:rPr lang="en-US" sz="1200">
                  <a:solidFill>
                    <a:srgbClr val="1A1C24"/>
                  </a:solidFill>
                  <a:latin typeface="Poppins"/>
                  <a:ea typeface="Poppins"/>
                  <a:cs typeface="Poppins"/>
                  <a:sym typeface="Poppins"/>
                </a:rPr>
                <a:t>Paying for bloated POS features not used</a:t>
              </a:r>
            </a:p>
          </p:txBody>
        </p:sp>
      </p:grpSp>
      <p:grpSp>
        <p:nvGrpSpPr>
          <p:cNvPr id="85" name="Group 85"/>
          <p:cNvGrpSpPr/>
          <p:nvPr/>
        </p:nvGrpSpPr>
        <p:grpSpPr>
          <a:xfrm>
            <a:off x="503366" y="6985650"/>
            <a:ext cx="3008334" cy="302816"/>
            <a:chOff x="0" y="0"/>
            <a:chExt cx="1145183" cy="115273"/>
          </a:xfrm>
        </p:grpSpPr>
        <p:sp>
          <p:nvSpPr>
            <p:cNvPr id="86" name="Freeform 86"/>
            <p:cNvSpPr/>
            <p:nvPr/>
          </p:nvSpPr>
          <p:spPr>
            <a:xfrm>
              <a:off x="0" y="0"/>
              <a:ext cx="1145183" cy="115273"/>
            </a:xfrm>
            <a:custGeom>
              <a:avLst/>
              <a:gdLst/>
              <a:ahLst/>
              <a:cxnLst/>
              <a:rect l="l" t="t" r="r" b="b"/>
              <a:pathLst>
                <a:path w="1145183" h="115273">
                  <a:moveTo>
                    <a:pt x="12867" y="0"/>
                  </a:moveTo>
                  <a:lnTo>
                    <a:pt x="1132316" y="0"/>
                  </a:lnTo>
                  <a:cubicBezTo>
                    <a:pt x="1135729" y="0"/>
                    <a:pt x="1139002" y="1356"/>
                    <a:pt x="1141415" y="3769"/>
                  </a:cubicBezTo>
                  <a:cubicBezTo>
                    <a:pt x="1143828" y="6182"/>
                    <a:pt x="1145183" y="9455"/>
                    <a:pt x="1145183" y="12867"/>
                  </a:cubicBezTo>
                  <a:lnTo>
                    <a:pt x="1145183" y="102405"/>
                  </a:lnTo>
                  <a:cubicBezTo>
                    <a:pt x="1145183" y="105818"/>
                    <a:pt x="1143828" y="109091"/>
                    <a:pt x="1141415" y="111504"/>
                  </a:cubicBezTo>
                  <a:cubicBezTo>
                    <a:pt x="1139002" y="113917"/>
                    <a:pt x="1135729" y="115273"/>
                    <a:pt x="1132316" y="115273"/>
                  </a:cubicBezTo>
                  <a:lnTo>
                    <a:pt x="12867" y="115273"/>
                  </a:lnTo>
                  <a:cubicBezTo>
                    <a:pt x="9455" y="115273"/>
                    <a:pt x="6182" y="113917"/>
                    <a:pt x="3769" y="111504"/>
                  </a:cubicBezTo>
                  <a:cubicBezTo>
                    <a:pt x="1356" y="109091"/>
                    <a:pt x="0" y="105818"/>
                    <a:pt x="0" y="102405"/>
                  </a:cubicBezTo>
                  <a:lnTo>
                    <a:pt x="0" y="12867"/>
                  </a:lnTo>
                  <a:cubicBezTo>
                    <a:pt x="0" y="9455"/>
                    <a:pt x="1356" y="6182"/>
                    <a:pt x="3769" y="3769"/>
                  </a:cubicBezTo>
                  <a:cubicBezTo>
                    <a:pt x="6182" y="1356"/>
                    <a:pt x="9455" y="0"/>
                    <a:pt x="12867" y="0"/>
                  </a:cubicBezTo>
                  <a:close/>
                </a:path>
              </a:pathLst>
            </a:custGeom>
            <a:solidFill>
              <a:srgbClr val="73737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0" y="-142875"/>
              <a:ext cx="1145183" cy="258148"/>
            </a:xfrm>
            <a:prstGeom prst="rect">
              <a:avLst/>
            </a:prstGeom>
          </p:spPr>
          <p:txBody>
            <a:bodyPr lIns="47825" tIns="47825" rIns="47825" bIns="47825" rtlCol="0" anchor="ctr"/>
            <a:lstStyle/>
            <a:p>
              <a:pPr algn="ctr">
                <a:lnSpc>
                  <a:spcPts val="3780"/>
                </a:lnSpc>
              </a:pPr>
              <a:endParaRPr/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275072" y="5735523"/>
            <a:ext cx="1627381" cy="931219"/>
            <a:chOff x="0" y="0"/>
            <a:chExt cx="2169841" cy="1241626"/>
          </a:xfrm>
        </p:grpSpPr>
        <p:sp>
          <p:nvSpPr>
            <p:cNvPr id="89" name="TextBox 89"/>
            <p:cNvSpPr txBox="1"/>
            <p:nvPr/>
          </p:nvSpPr>
          <p:spPr>
            <a:xfrm>
              <a:off x="174517" y="289126"/>
              <a:ext cx="1995324" cy="952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15899" lvl="1" indent="-107950" algn="l">
                <a:lnSpc>
                  <a:spcPts val="1199"/>
                </a:lnSpc>
                <a:buFont typeface="Arial"/>
                <a:buChar char="•"/>
              </a:pPr>
              <a:r>
                <a:rPr lang="en-US" sz="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Fast Card Acceptance &amp; Register Mode</a:t>
              </a:r>
            </a:p>
            <a:p>
              <a:pPr marL="215899" lvl="1" indent="-107950" algn="l">
                <a:lnSpc>
                  <a:spcPts val="1199"/>
                </a:lnSpc>
                <a:buFont typeface="Arial"/>
                <a:buChar char="•"/>
              </a:pPr>
              <a:r>
                <a:rPr lang="en-US" sz="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Tip at Time of Sale</a:t>
              </a:r>
            </a:p>
            <a:p>
              <a:pPr marL="215899" lvl="1" indent="-107950" algn="l">
                <a:lnSpc>
                  <a:spcPts val="1199"/>
                </a:lnSpc>
                <a:buFont typeface="Arial"/>
                <a:buChar char="•"/>
              </a:pPr>
              <a:r>
                <a:rPr lang="en-US" sz="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Basic Reporting</a:t>
              </a:r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0" y="-19050"/>
              <a:ext cx="2169841" cy="2954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ctr">
                <a:lnSpc>
                  <a:spcPts val="1671"/>
                </a:lnSpc>
                <a:spcBef>
                  <a:spcPct val="0"/>
                </a:spcBef>
              </a:pPr>
              <a:r>
                <a:rPr lang="en-US" sz="1393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Xp</a:t>
              </a:r>
              <a:r>
                <a:rPr lang="en-US" sz="1393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ress Package</a:t>
              </a:r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1972447" y="5740371"/>
            <a:ext cx="2547110" cy="1074094"/>
            <a:chOff x="0" y="0"/>
            <a:chExt cx="3396147" cy="1432126"/>
          </a:xfrm>
        </p:grpSpPr>
        <p:sp>
          <p:nvSpPr>
            <p:cNvPr id="92" name="TextBox 92"/>
            <p:cNvSpPr txBox="1"/>
            <p:nvPr/>
          </p:nvSpPr>
          <p:spPr>
            <a:xfrm>
              <a:off x="185969" y="289126"/>
              <a:ext cx="3161045" cy="11430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15899" lvl="1" indent="-107950" algn="l">
                <a:lnSpc>
                  <a:spcPts val="1199"/>
                </a:lnSpc>
                <a:buFont typeface="Arial"/>
                <a:buChar char="•"/>
              </a:pPr>
              <a:r>
                <a:rPr lang="en-US" sz="999">
                  <a:solidFill>
                    <a:srgbClr val="0E0E0E"/>
                  </a:solidFill>
                  <a:latin typeface="Poppins"/>
                  <a:ea typeface="Poppins"/>
                  <a:cs typeface="Poppins"/>
                  <a:sym typeface="Poppins"/>
                </a:rPr>
                <a:t>Product Catalog &amp; Custom Menus</a:t>
              </a:r>
            </a:p>
            <a:p>
              <a:pPr marL="215899" lvl="1" indent="-107950" algn="l">
                <a:lnSpc>
                  <a:spcPts val="1199"/>
                </a:lnSpc>
                <a:buFont typeface="Arial"/>
                <a:buChar char="•"/>
              </a:pPr>
              <a:r>
                <a:rPr lang="en-US" sz="999">
                  <a:solidFill>
                    <a:srgbClr val="0E0E0E"/>
                  </a:solidFill>
                  <a:latin typeface="Poppins"/>
                  <a:ea typeface="Poppins"/>
                  <a:cs typeface="Poppins"/>
                  <a:sym typeface="Poppins"/>
                </a:rPr>
                <a:t>Employee Management &amp; Timecards</a:t>
              </a:r>
            </a:p>
            <a:p>
              <a:pPr marL="215899" lvl="1" indent="-107950" algn="l">
                <a:lnSpc>
                  <a:spcPts val="1199"/>
                </a:lnSpc>
                <a:buFont typeface="Arial"/>
                <a:buChar char="•"/>
              </a:pPr>
              <a:r>
                <a:rPr lang="en-US" sz="999">
                  <a:solidFill>
                    <a:srgbClr val="0E0E0E"/>
                  </a:solidFill>
                  <a:latin typeface="Poppins"/>
                  <a:ea typeface="Poppins"/>
                  <a:cs typeface="Poppins"/>
                  <a:sym typeface="Poppins"/>
                </a:rPr>
                <a:t>Dual Pricing Support</a:t>
              </a:r>
            </a:p>
            <a:p>
              <a:pPr marL="215899" lvl="1" indent="-107950" algn="l">
                <a:lnSpc>
                  <a:spcPts val="1199"/>
                </a:lnSpc>
                <a:buFont typeface="Arial"/>
                <a:buChar char="•"/>
              </a:pPr>
              <a:r>
                <a:rPr lang="en-US" sz="999">
                  <a:solidFill>
                    <a:srgbClr val="0E0E0E"/>
                  </a:solidFill>
                  <a:latin typeface="Poppins"/>
                  <a:ea typeface="Poppins"/>
                  <a:cs typeface="Poppins"/>
                  <a:sym typeface="Poppins"/>
                </a:rPr>
                <a:t>Split Payments &amp; Discounts</a:t>
              </a:r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0" y="-19050"/>
              <a:ext cx="3396147" cy="2954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ctr">
                <a:lnSpc>
                  <a:spcPts val="1671"/>
                </a:lnSpc>
                <a:spcBef>
                  <a:spcPct val="0"/>
                </a:spcBef>
              </a:pPr>
              <a:r>
                <a:rPr lang="en-US" sz="1393" b="1">
                  <a:solidFill>
                    <a:srgbClr val="0E0E0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Lit</a:t>
              </a:r>
              <a:r>
                <a:rPr lang="en-US" sz="1393" b="1" u="none" strike="noStrike">
                  <a:solidFill>
                    <a:srgbClr val="0E0E0E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 Package</a:t>
              </a:r>
            </a:p>
          </p:txBody>
        </p:sp>
      </p:grpSp>
      <p:grpSp>
        <p:nvGrpSpPr>
          <p:cNvPr id="94" name="Group 94"/>
          <p:cNvGrpSpPr/>
          <p:nvPr/>
        </p:nvGrpSpPr>
        <p:grpSpPr>
          <a:xfrm>
            <a:off x="4662433" y="5740371"/>
            <a:ext cx="2763139" cy="931219"/>
            <a:chOff x="0" y="0"/>
            <a:chExt cx="3684185" cy="1241626"/>
          </a:xfrm>
        </p:grpSpPr>
        <p:sp>
          <p:nvSpPr>
            <p:cNvPr id="95" name="TextBox 95"/>
            <p:cNvSpPr txBox="1"/>
            <p:nvPr/>
          </p:nvSpPr>
          <p:spPr>
            <a:xfrm>
              <a:off x="201742" y="289126"/>
              <a:ext cx="3429143" cy="9525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215899" lvl="1" indent="-107950" algn="l">
                <a:lnSpc>
                  <a:spcPts val="1199"/>
                </a:lnSpc>
                <a:buFont typeface="Arial"/>
                <a:buChar char="•"/>
              </a:pPr>
              <a:r>
                <a:rPr lang="en-US" sz="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Advanced Inventory Management</a:t>
              </a:r>
            </a:p>
            <a:p>
              <a:pPr marL="215899" lvl="1" indent="-107950" algn="l">
                <a:lnSpc>
                  <a:spcPts val="1199"/>
                </a:lnSpc>
                <a:buFont typeface="Arial"/>
                <a:buChar char="•"/>
              </a:pPr>
              <a:r>
                <a:rPr lang="en-US" sz="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Scheduling, Invoicing &amp; Recurring Billing</a:t>
              </a:r>
            </a:p>
            <a:p>
              <a:pPr marL="215899" lvl="1" indent="-107950" algn="l">
                <a:lnSpc>
                  <a:spcPts val="1199"/>
                </a:lnSpc>
                <a:buFont typeface="Arial"/>
                <a:buChar char="•"/>
              </a:pPr>
              <a:r>
                <a:rPr lang="en-US" sz="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Multi-Location &amp; Role Permissions</a:t>
              </a:r>
            </a:p>
            <a:p>
              <a:pPr marL="215899" lvl="1" indent="-107950" algn="l">
                <a:lnSpc>
                  <a:spcPts val="1199"/>
                </a:lnSpc>
                <a:buFont typeface="Arial"/>
                <a:buChar char="•"/>
              </a:pPr>
              <a:r>
                <a:rPr lang="en-US" sz="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Loyalty &amp; Marketing Tools</a:t>
              </a:r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0" y="-19050"/>
              <a:ext cx="3684185" cy="2954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1" indent="0" algn="ctr">
                <a:lnSpc>
                  <a:spcPts val="1671"/>
                </a:lnSpc>
                <a:spcBef>
                  <a:spcPct val="0"/>
                </a:spcBef>
              </a:pPr>
              <a:r>
                <a:rPr lang="en-US" sz="1393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Enhanc</a:t>
              </a:r>
              <a:r>
                <a:rPr lang="en-US" sz="1393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ed Package</a:t>
              </a:r>
            </a:p>
          </p:txBody>
        </p:sp>
      </p:grpSp>
      <p:grpSp>
        <p:nvGrpSpPr>
          <p:cNvPr id="97" name="Group 97"/>
          <p:cNvGrpSpPr/>
          <p:nvPr/>
        </p:nvGrpSpPr>
        <p:grpSpPr>
          <a:xfrm>
            <a:off x="428688" y="5980017"/>
            <a:ext cx="104095" cy="540885"/>
            <a:chOff x="0" y="0"/>
            <a:chExt cx="138794" cy="721181"/>
          </a:xfrm>
        </p:grpSpPr>
        <p:sp>
          <p:nvSpPr>
            <p:cNvPr id="98" name="Freeform 98"/>
            <p:cNvSpPr/>
            <p:nvPr/>
          </p:nvSpPr>
          <p:spPr>
            <a:xfrm>
              <a:off x="0" y="0"/>
              <a:ext cx="138794" cy="138794"/>
            </a:xfrm>
            <a:custGeom>
              <a:avLst/>
              <a:gdLst/>
              <a:ahLst/>
              <a:cxnLst/>
              <a:rect l="l" t="t" r="r" b="b"/>
              <a:pathLst>
                <a:path w="138794" h="138794">
                  <a:moveTo>
                    <a:pt x="0" y="0"/>
                  </a:moveTo>
                  <a:lnTo>
                    <a:pt x="138794" y="0"/>
                  </a:lnTo>
                  <a:lnTo>
                    <a:pt x="138794" y="138794"/>
                  </a:lnTo>
                  <a:lnTo>
                    <a:pt x="0" y="138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99"/>
            <p:cNvSpPr/>
            <p:nvPr/>
          </p:nvSpPr>
          <p:spPr>
            <a:xfrm>
              <a:off x="0" y="582387"/>
              <a:ext cx="138794" cy="138794"/>
            </a:xfrm>
            <a:custGeom>
              <a:avLst/>
              <a:gdLst/>
              <a:ahLst/>
              <a:cxnLst/>
              <a:rect l="l" t="t" r="r" b="b"/>
              <a:pathLst>
                <a:path w="138794" h="138794">
                  <a:moveTo>
                    <a:pt x="0" y="0"/>
                  </a:moveTo>
                  <a:lnTo>
                    <a:pt x="138794" y="0"/>
                  </a:lnTo>
                  <a:lnTo>
                    <a:pt x="138794" y="138794"/>
                  </a:lnTo>
                  <a:lnTo>
                    <a:pt x="0" y="138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2129441" y="5980017"/>
            <a:ext cx="104095" cy="393602"/>
            <a:chOff x="0" y="0"/>
            <a:chExt cx="138794" cy="524803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138794" cy="138794"/>
            </a:xfrm>
            <a:custGeom>
              <a:avLst/>
              <a:gdLst/>
              <a:ahLst/>
              <a:cxnLst/>
              <a:rect l="l" t="t" r="r" b="b"/>
              <a:pathLst>
                <a:path w="138794" h="138794">
                  <a:moveTo>
                    <a:pt x="0" y="0"/>
                  </a:moveTo>
                  <a:lnTo>
                    <a:pt x="138794" y="0"/>
                  </a:lnTo>
                  <a:lnTo>
                    <a:pt x="138794" y="138794"/>
                  </a:lnTo>
                  <a:lnTo>
                    <a:pt x="0" y="138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102"/>
            <p:cNvSpPr/>
            <p:nvPr/>
          </p:nvSpPr>
          <p:spPr>
            <a:xfrm>
              <a:off x="0" y="386009"/>
              <a:ext cx="138794" cy="138794"/>
            </a:xfrm>
            <a:custGeom>
              <a:avLst/>
              <a:gdLst/>
              <a:ahLst/>
              <a:cxnLst/>
              <a:rect l="l" t="t" r="r" b="b"/>
              <a:pathLst>
                <a:path w="138794" h="138794">
                  <a:moveTo>
                    <a:pt x="0" y="0"/>
                  </a:moveTo>
                  <a:lnTo>
                    <a:pt x="138794" y="0"/>
                  </a:lnTo>
                  <a:lnTo>
                    <a:pt x="138794" y="138794"/>
                  </a:lnTo>
                  <a:lnTo>
                    <a:pt x="0" y="138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3" name="Group 103"/>
          <p:cNvGrpSpPr/>
          <p:nvPr/>
        </p:nvGrpSpPr>
        <p:grpSpPr>
          <a:xfrm>
            <a:off x="4844501" y="5985050"/>
            <a:ext cx="104095" cy="540914"/>
            <a:chOff x="0" y="0"/>
            <a:chExt cx="138794" cy="721219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138794" cy="138794"/>
            </a:xfrm>
            <a:custGeom>
              <a:avLst/>
              <a:gdLst/>
              <a:ahLst/>
              <a:cxnLst/>
              <a:rect l="l" t="t" r="r" b="b"/>
              <a:pathLst>
                <a:path w="138794" h="138794">
                  <a:moveTo>
                    <a:pt x="0" y="0"/>
                  </a:moveTo>
                  <a:lnTo>
                    <a:pt x="138794" y="0"/>
                  </a:lnTo>
                  <a:lnTo>
                    <a:pt x="138794" y="138794"/>
                  </a:lnTo>
                  <a:lnTo>
                    <a:pt x="0" y="138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105"/>
            <p:cNvSpPr/>
            <p:nvPr/>
          </p:nvSpPr>
          <p:spPr>
            <a:xfrm>
              <a:off x="0" y="189594"/>
              <a:ext cx="138794" cy="138794"/>
            </a:xfrm>
            <a:custGeom>
              <a:avLst/>
              <a:gdLst/>
              <a:ahLst/>
              <a:cxnLst/>
              <a:rect l="l" t="t" r="r" b="b"/>
              <a:pathLst>
                <a:path w="138794" h="138794">
                  <a:moveTo>
                    <a:pt x="0" y="0"/>
                  </a:moveTo>
                  <a:lnTo>
                    <a:pt x="138794" y="0"/>
                  </a:lnTo>
                  <a:lnTo>
                    <a:pt x="138794" y="138793"/>
                  </a:lnTo>
                  <a:lnTo>
                    <a:pt x="0" y="1387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106"/>
            <p:cNvSpPr/>
            <p:nvPr/>
          </p:nvSpPr>
          <p:spPr>
            <a:xfrm>
              <a:off x="0" y="582425"/>
              <a:ext cx="138794" cy="138794"/>
            </a:xfrm>
            <a:custGeom>
              <a:avLst/>
              <a:gdLst/>
              <a:ahLst/>
              <a:cxnLst/>
              <a:rect l="l" t="t" r="r" b="b"/>
              <a:pathLst>
                <a:path w="138794" h="138794">
                  <a:moveTo>
                    <a:pt x="0" y="0"/>
                  </a:moveTo>
                  <a:lnTo>
                    <a:pt x="138794" y="0"/>
                  </a:lnTo>
                  <a:lnTo>
                    <a:pt x="138794" y="138794"/>
                  </a:lnTo>
                  <a:lnTo>
                    <a:pt x="0" y="1387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7" name="Group 107"/>
          <p:cNvGrpSpPr/>
          <p:nvPr/>
        </p:nvGrpSpPr>
        <p:grpSpPr>
          <a:xfrm>
            <a:off x="3992263" y="7267572"/>
            <a:ext cx="3538482" cy="1514735"/>
            <a:chOff x="0" y="0"/>
            <a:chExt cx="1346995" cy="576615"/>
          </a:xfrm>
        </p:grpSpPr>
        <p:sp>
          <p:nvSpPr>
            <p:cNvPr id="108" name="Freeform 108"/>
            <p:cNvSpPr/>
            <p:nvPr/>
          </p:nvSpPr>
          <p:spPr>
            <a:xfrm>
              <a:off x="0" y="0"/>
              <a:ext cx="1346995" cy="576615"/>
            </a:xfrm>
            <a:custGeom>
              <a:avLst/>
              <a:gdLst/>
              <a:ahLst/>
              <a:cxnLst/>
              <a:rect l="l" t="t" r="r" b="b"/>
              <a:pathLst>
                <a:path w="1346995" h="576615">
                  <a:moveTo>
                    <a:pt x="8752" y="0"/>
                  </a:moveTo>
                  <a:lnTo>
                    <a:pt x="1338243" y="0"/>
                  </a:lnTo>
                  <a:cubicBezTo>
                    <a:pt x="1343077" y="0"/>
                    <a:pt x="1346995" y="3918"/>
                    <a:pt x="1346995" y="8752"/>
                  </a:cubicBezTo>
                  <a:lnTo>
                    <a:pt x="1346995" y="567863"/>
                  </a:lnTo>
                  <a:cubicBezTo>
                    <a:pt x="1346995" y="572696"/>
                    <a:pt x="1343077" y="576615"/>
                    <a:pt x="1338243" y="576615"/>
                  </a:cubicBezTo>
                  <a:lnTo>
                    <a:pt x="8752" y="576615"/>
                  </a:lnTo>
                  <a:cubicBezTo>
                    <a:pt x="3918" y="576615"/>
                    <a:pt x="0" y="572696"/>
                    <a:pt x="0" y="567863"/>
                  </a:cubicBezTo>
                  <a:lnTo>
                    <a:pt x="0" y="8752"/>
                  </a:lnTo>
                  <a:cubicBezTo>
                    <a:pt x="0" y="3918"/>
                    <a:pt x="3918" y="0"/>
                    <a:pt x="8752" y="0"/>
                  </a:cubicBezTo>
                  <a:close/>
                </a:path>
              </a:pathLst>
            </a:custGeom>
            <a:solidFill>
              <a:srgbClr val="73BA56">
                <a:alpha val="9804"/>
              </a:srgbClr>
            </a:solidFill>
            <a:ln w="19050" cap="sq">
              <a:solidFill>
                <a:srgbClr val="2C7A7D">
                  <a:alpha val="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TextBox 109"/>
            <p:cNvSpPr txBox="1"/>
            <p:nvPr/>
          </p:nvSpPr>
          <p:spPr>
            <a:xfrm>
              <a:off x="0" y="-142875"/>
              <a:ext cx="1346995" cy="719490"/>
            </a:xfrm>
            <a:prstGeom prst="rect">
              <a:avLst/>
            </a:prstGeom>
          </p:spPr>
          <p:txBody>
            <a:bodyPr lIns="47825" tIns="47825" rIns="47825" bIns="47825" rtlCol="0" anchor="ctr"/>
            <a:lstStyle/>
            <a:p>
              <a:pPr algn="ctr">
                <a:lnSpc>
                  <a:spcPts val="3780"/>
                </a:lnSpc>
              </a:pPr>
              <a:endParaRPr/>
            </a:p>
          </p:txBody>
        </p:sp>
      </p:grpSp>
      <p:grpSp>
        <p:nvGrpSpPr>
          <p:cNvPr id="110" name="Group 110"/>
          <p:cNvGrpSpPr/>
          <p:nvPr/>
        </p:nvGrpSpPr>
        <p:grpSpPr>
          <a:xfrm>
            <a:off x="3992263" y="7239797"/>
            <a:ext cx="3538482" cy="1803701"/>
            <a:chOff x="0" y="0"/>
            <a:chExt cx="1346995" cy="686616"/>
          </a:xfrm>
        </p:grpSpPr>
        <p:sp>
          <p:nvSpPr>
            <p:cNvPr id="111" name="Freeform 111"/>
            <p:cNvSpPr/>
            <p:nvPr/>
          </p:nvSpPr>
          <p:spPr>
            <a:xfrm>
              <a:off x="0" y="0"/>
              <a:ext cx="1346995" cy="686616"/>
            </a:xfrm>
            <a:custGeom>
              <a:avLst/>
              <a:gdLst/>
              <a:ahLst/>
              <a:cxnLst/>
              <a:rect l="l" t="t" r="r" b="b"/>
              <a:pathLst>
                <a:path w="1346995" h="686616">
                  <a:moveTo>
                    <a:pt x="8752" y="0"/>
                  </a:moveTo>
                  <a:lnTo>
                    <a:pt x="1338243" y="0"/>
                  </a:lnTo>
                  <a:cubicBezTo>
                    <a:pt x="1343077" y="0"/>
                    <a:pt x="1346995" y="3918"/>
                    <a:pt x="1346995" y="8752"/>
                  </a:cubicBezTo>
                  <a:lnTo>
                    <a:pt x="1346995" y="677864"/>
                  </a:lnTo>
                  <a:cubicBezTo>
                    <a:pt x="1346995" y="682697"/>
                    <a:pt x="1343077" y="686616"/>
                    <a:pt x="1338243" y="686616"/>
                  </a:cubicBezTo>
                  <a:lnTo>
                    <a:pt x="8752" y="686616"/>
                  </a:lnTo>
                  <a:cubicBezTo>
                    <a:pt x="3918" y="686616"/>
                    <a:pt x="0" y="682697"/>
                    <a:pt x="0" y="677864"/>
                  </a:cubicBezTo>
                  <a:lnTo>
                    <a:pt x="0" y="8752"/>
                  </a:lnTo>
                  <a:cubicBezTo>
                    <a:pt x="0" y="3918"/>
                    <a:pt x="3918" y="0"/>
                    <a:pt x="8752" y="0"/>
                  </a:cubicBezTo>
                  <a:close/>
                </a:path>
              </a:pathLst>
            </a:custGeom>
            <a:solidFill>
              <a:srgbClr val="EBEBEB">
                <a:alpha val="69804"/>
              </a:srgbClr>
            </a:solidFill>
            <a:ln w="9525" cap="sq">
              <a:solidFill>
                <a:srgbClr val="0E0E0E">
                  <a:alpha val="69804"/>
                </a:srgbClr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TextBox 112"/>
            <p:cNvSpPr txBox="1"/>
            <p:nvPr/>
          </p:nvSpPr>
          <p:spPr>
            <a:xfrm>
              <a:off x="0" y="-142875"/>
              <a:ext cx="1346995" cy="829491"/>
            </a:xfrm>
            <a:prstGeom prst="rect">
              <a:avLst/>
            </a:prstGeom>
          </p:spPr>
          <p:txBody>
            <a:bodyPr lIns="47825" tIns="47825" rIns="47825" bIns="47825" rtlCol="0" anchor="ctr"/>
            <a:lstStyle/>
            <a:p>
              <a:pPr algn="ctr">
                <a:lnSpc>
                  <a:spcPts val="3780"/>
                </a:lnSpc>
              </a:pPr>
              <a:endParaRPr/>
            </a:p>
          </p:txBody>
        </p:sp>
      </p:grpSp>
      <p:sp>
        <p:nvSpPr>
          <p:cNvPr id="113" name="TextBox 113"/>
          <p:cNvSpPr txBox="1"/>
          <p:nvPr/>
        </p:nvSpPr>
        <p:spPr>
          <a:xfrm>
            <a:off x="4187304" y="7405199"/>
            <a:ext cx="2964847" cy="1457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59080" lvl="1" indent="-129540" algn="l">
              <a:lnSpc>
                <a:spcPts val="1439"/>
              </a:lnSpc>
              <a:buFont typeface="Arial"/>
              <a:buChar char="•"/>
            </a:pPr>
            <a:r>
              <a:rPr lang="en-US" sz="1200">
                <a:solidFill>
                  <a:srgbClr val="1A1C24"/>
                </a:solidFill>
                <a:latin typeface="Poppins"/>
                <a:ea typeface="Poppins"/>
                <a:cs typeface="Poppins"/>
                <a:sym typeface="Poppins"/>
              </a:rPr>
              <a:t>Unified Operations. POS + Payments + Inventory + Invoicing + Pay by Link</a:t>
            </a:r>
          </a:p>
          <a:p>
            <a:pPr marL="259080" lvl="1" indent="-129540" algn="l">
              <a:lnSpc>
                <a:spcPts val="1439"/>
              </a:lnSpc>
              <a:buFont typeface="Arial"/>
              <a:buChar char="•"/>
            </a:pPr>
            <a:r>
              <a:rPr lang="en-US" sz="1200">
                <a:solidFill>
                  <a:srgbClr val="1A1C24"/>
                </a:solidFill>
                <a:latin typeface="Poppins"/>
                <a:ea typeface="Poppins"/>
                <a:cs typeface="Poppins"/>
                <a:sym typeface="Poppins"/>
              </a:rPr>
              <a:t>Real-time reporting and reconciliation</a:t>
            </a:r>
          </a:p>
          <a:p>
            <a:pPr marL="259080" lvl="1" indent="-129540" algn="l">
              <a:lnSpc>
                <a:spcPts val="1439"/>
              </a:lnSpc>
              <a:buFont typeface="Arial"/>
              <a:buChar char="•"/>
            </a:pPr>
            <a:r>
              <a:rPr lang="en-US" sz="1200">
                <a:solidFill>
                  <a:srgbClr val="1A1C24"/>
                </a:solidFill>
                <a:latin typeface="Poppins"/>
                <a:ea typeface="Poppins"/>
                <a:cs typeface="Poppins"/>
                <a:sym typeface="Poppins"/>
              </a:rPr>
              <a:t>Mobile POS</a:t>
            </a:r>
          </a:p>
          <a:p>
            <a:pPr marL="259080" lvl="1" indent="-129540" algn="l">
              <a:lnSpc>
                <a:spcPts val="1439"/>
              </a:lnSpc>
              <a:buFont typeface="Arial"/>
              <a:buChar char="•"/>
            </a:pPr>
            <a:r>
              <a:rPr lang="en-US" sz="1200">
                <a:solidFill>
                  <a:srgbClr val="1A1C24"/>
                </a:solidFill>
                <a:latin typeface="Poppins"/>
                <a:ea typeface="Poppins"/>
                <a:cs typeface="Poppins"/>
                <a:sym typeface="Poppins"/>
              </a:rPr>
              <a:t>Direct to Issuer processing</a:t>
            </a:r>
          </a:p>
          <a:p>
            <a:pPr marL="259080" lvl="1" indent="-129540" algn="l">
              <a:lnSpc>
                <a:spcPts val="1439"/>
              </a:lnSpc>
              <a:buFont typeface="Arial"/>
              <a:buChar char="•"/>
            </a:pPr>
            <a:r>
              <a:rPr lang="en-US" sz="1200">
                <a:solidFill>
                  <a:srgbClr val="1A1C24"/>
                </a:solidFill>
                <a:latin typeface="Poppins"/>
                <a:ea typeface="Poppins"/>
                <a:cs typeface="Poppins"/>
                <a:sym typeface="Poppins"/>
              </a:rPr>
              <a:t>Package solution with custom</a:t>
            </a:r>
          </a:p>
        </p:txBody>
      </p:sp>
      <p:grpSp>
        <p:nvGrpSpPr>
          <p:cNvPr id="114" name="Group 114"/>
          <p:cNvGrpSpPr/>
          <p:nvPr/>
        </p:nvGrpSpPr>
        <p:grpSpPr>
          <a:xfrm>
            <a:off x="4253379" y="6985650"/>
            <a:ext cx="3008334" cy="302816"/>
            <a:chOff x="0" y="0"/>
            <a:chExt cx="1145183" cy="115273"/>
          </a:xfrm>
        </p:grpSpPr>
        <p:sp>
          <p:nvSpPr>
            <p:cNvPr id="115" name="Freeform 115"/>
            <p:cNvSpPr/>
            <p:nvPr/>
          </p:nvSpPr>
          <p:spPr>
            <a:xfrm>
              <a:off x="0" y="0"/>
              <a:ext cx="1145183" cy="115273"/>
            </a:xfrm>
            <a:custGeom>
              <a:avLst/>
              <a:gdLst/>
              <a:ahLst/>
              <a:cxnLst/>
              <a:rect l="l" t="t" r="r" b="b"/>
              <a:pathLst>
                <a:path w="1145183" h="115273">
                  <a:moveTo>
                    <a:pt x="12867" y="0"/>
                  </a:moveTo>
                  <a:lnTo>
                    <a:pt x="1132316" y="0"/>
                  </a:lnTo>
                  <a:cubicBezTo>
                    <a:pt x="1135729" y="0"/>
                    <a:pt x="1139002" y="1356"/>
                    <a:pt x="1141415" y="3769"/>
                  </a:cubicBezTo>
                  <a:cubicBezTo>
                    <a:pt x="1143828" y="6182"/>
                    <a:pt x="1145183" y="9455"/>
                    <a:pt x="1145183" y="12867"/>
                  </a:cubicBezTo>
                  <a:lnTo>
                    <a:pt x="1145183" y="102405"/>
                  </a:lnTo>
                  <a:cubicBezTo>
                    <a:pt x="1145183" y="105818"/>
                    <a:pt x="1143828" y="109091"/>
                    <a:pt x="1141415" y="111504"/>
                  </a:cubicBezTo>
                  <a:cubicBezTo>
                    <a:pt x="1139002" y="113917"/>
                    <a:pt x="1135729" y="115273"/>
                    <a:pt x="1132316" y="115273"/>
                  </a:cubicBezTo>
                  <a:lnTo>
                    <a:pt x="12867" y="115273"/>
                  </a:lnTo>
                  <a:cubicBezTo>
                    <a:pt x="9455" y="115273"/>
                    <a:pt x="6182" y="113917"/>
                    <a:pt x="3769" y="111504"/>
                  </a:cubicBezTo>
                  <a:cubicBezTo>
                    <a:pt x="1356" y="109091"/>
                    <a:pt x="0" y="105818"/>
                    <a:pt x="0" y="102405"/>
                  </a:cubicBezTo>
                  <a:lnTo>
                    <a:pt x="0" y="12867"/>
                  </a:lnTo>
                  <a:cubicBezTo>
                    <a:pt x="0" y="9455"/>
                    <a:pt x="1356" y="6182"/>
                    <a:pt x="3769" y="3769"/>
                  </a:cubicBezTo>
                  <a:cubicBezTo>
                    <a:pt x="6182" y="1356"/>
                    <a:pt x="9455" y="0"/>
                    <a:pt x="12867" y="0"/>
                  </a:cubicBezTo>
                  <a:close/>
                </a:path>
              </a:pathLst>
            </a:custGeom>
            <a:solidFill>
              <a:srgbClr val="73737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0" y="-142875"/>
              <a:ext cx="1145183" cy="258148"/>
            </a:xfrm>
            <a:prstGeom prst="rect">
              <a:avLst/>
            </a:prstGeom>
          </p:spPr>
          <p:txBody>
            <a:bodyPr lIns="47825" tIns="47825" rIns="47825" bIns="47825" rtlCol="0" anchor="ctr"/>
            <a:lstStyle/>
            <a:p>
              <a:pPr algn="ctr">
                <a:lnSpc>
                  <a:spcPts val="3780"/>
                </a:lnSpc>
              </a:pPr>
              <a:endParaRPr/>
            </a:p>
          </p:txBody>
        </p:sp>
      </p:grpSp>
      <p:grpSp>
        <p:nvGrpSpPr>
          <p:cNvPr id="117" name="Group 117"/>
          <p:cNvGrpSpPr/>
          <p:nvPr/>
        </p:nvGrpSpPr>
        <p:grpSpPr>
          <a:xfrm>
            <a:off x="532783" y="7446145"/>
            <a:ext cx="141767" cy="1203957"/>
            <a:chOff x="0" y="0"/>
            <a:chExt cx="189023" cy="1605277"/>
          </a:xfrm>
        </p:grpSpPr>
        <p:sp>
          <p:nvSpPr>
            <p:cNvPr id="118" name="Freeform 118"/>
            <p:cNvSpPr/>
            <p:nvPr/>
          </p:nvSpPr>
          <p:spPr>
            <a:xfrm>
              <a:off x="0" y="0"/>
              <a:ext cx="189023" cy="189023"/>
            </a:xfrm>
            <a:custGeom>
              <a:avLst/>
              <a:gdLst/>
              <a:ahLst/>
              <a:cxnLst/>
              <a:rect l="l" t="t" r="r" b="b"/>
              <a:pathLst>
                <a:path w="189023" h="189023">
                  <a:moveTo>
                    <a:pt x="0" y="0"/>
                  </a:moveTo>
                  <a:lnTo>
                    <a:pt x="189023" y="0"/>
                  </a:lnTo>
                  <a:lnTo>
                    <a:pt x="189023" y="189023"/>
                  </a:lnTo>
                  <a:lnTo>
                    <a:pt x="0" y="1890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 119"/>
            <p:cNvSpPr/>
            <p:nvPr/>
          </p:nvSpPr>
          <p:spPr>
            <a:xfrm>
              <a:off x="0" y="462885"/>
              <a:ext cx="189023" cy="189023"/>
            </a:xfrm>
            <a:custGeom>
              <a:avLst/>
              <a:gdLst/>
              <a:ahLst/>
              <a:cxnLst/>
              <a:rect l="l" t="t" r="r" b="b"/>
              <a:pathLst>
                <a:path w="189023" h="189023">
                  <a:moveTo>
                    <a:pt x="0" y="0"/>
                  </a:moveTo>
                  <a:lnTo>
                    <a:pt x="189023" y="0"/>
                  </a:lnTo>
                  <a:lnTo>
                    <a:pt x="189023" y="189024"/>
                  </a:lnTo>
                  <a:lnTo>
                    <a:pt x="0" y="189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 120"/>
            <p:cNvSpPr/>
            <p:nvPr/>
          </p:nvSpPr>
          <p:spPr>
            <a:xfrm>
              <a:off x="0" y="961670"/>
              <a:ext cx="189023" cy="189023"/>
            </a:xfrm>
            <a:custGeom>
              <a:avLst/>
              <a:gdLst/>
              <a:ahLst/>
              <a:cxnLst/>
              <a:rect l="l" t="t" r="r" b="b"/>
              <a:pathLst>
                <a:path w="189023" h="189023">
                  <a:moveTo>
                    <a:pt x="0" y="0"/>
                  </a:moveTo>
                  <a:lnTo>
                    <a:pt x="189023" y="0"/>
                  </a:lnTo>
                  <a:lnTo>
                    <a:pt x="189023" y="189024"/>
                  </a:lnTo>
                  <a:lnTo>
                    <a:pt x="0" y="189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 121"/>
            <p:cNvSpPr/>
            <p:nvPr/>
          </p:nvSpPr>
          <p:spPr>
            <a:xfrm>
              <a:off x="0" y="1416253"/>
              <a:ext cx="189023" cy="189023"/>
            </a:xfrm>
            <a:custGeom>
              <a:avLst/>
              <a:gdLst/>
              <a:ahLst/>
              <a:cxnLst/>
              <a:rect l="l" t="t" r="r" b="b"/>
              <a:pathLst>
                <a:path w="189023" h="189023">
                  <a:moveTo>
                    <a:pt x="0" y="0"/>
                  </a:moveTo>
                  <a:lnTo>
                    <a:pt x="189023" y="0"/>
                  </a:lnTo>
                  <a:lnTo>
                    <a:pt x="189023" y="189024"/>
                  </a:lnTo>
                  <a:lnTo>
                    <a:pt x="0" y="189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2" name="Group 122"/>
          <p:cNvGrpSpPr/>
          <p:nvPr/>
        </p:nvGrpSpPr>
        <p:grpSpPr>
          <a:xfrm>
            <a:off x="4248429" y="7446145"/>
            <a:ext cx="146711" cy="1035432"/>
            <a:chOff x="0" y="0"/>
            <a:chExt cx="195615" cy="1380576"/>
          </a:xfrm>
        </p:grpSpPr>
        <p:sp>
          <p:nvSpPr>
            <p:cNvPr id="123" name="Freeform 123"/>
            <p:cNvSpPr/>
            <p:nvPr/>
          </p:nvSpPr>
          <p:spPr>
            <a:xfrm>
              <a:off x="0" y="0"/>
              <a:ext cx="195615" cy="195615"/>
            </a:xfrm>
            <a:custGeom>
              <a:avLst/>
              <a:gdLst/>
              <a:ahLst/>
              <a:cxnLst/>
              <a:rect l="l" t="t" r="r" b="b"/>
              <a:pathLst>
                <a:path w="195615" h="195615">
                  <a:moveTo>
                    <a:pt x="0" y="0"/>
                  </a:moveTo>
                  <a:lnTo>
                    <a:pt x="195615" y="0"/>
                  </a:lnTo>
                  <a:lnTo>
                    <a:pt x="195615" y="195615"/>
                  </a:lnTo>
                  <a:lnTo>
                    <a:pt x="0" y="195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 124"/>
            <p:cNvSpPr/>
            <p:nvPr/>
          </p:nvSpPr>
          <p:spPr>
            <a:xfrm>
              <a:off x="0" y="716923"/>
              <a:ext cx="195615" cy="195615"/>
            </a:xfrm>
            <a:custGeom>
              <a:avLst/>
              <a:gdLst/>
              <a:ahLst/>
              <a:cxnLst/>
              <a:rect l="l" t="t" r="r" b="b"/>
              <a:pathLst>
                <a:path w="195615" h="195615">
                  <a:moveTo>
                    <a:pt x="0" y="0"/>
                  </a:moveTo>
                  <a:lnTo>
                    <a:pt x="195615" y="0"/>
                  </a:lnTo>
                  <a:lnTo>
                    <a:pt x="195615" y="195615"/>
                  </a:lnTo>
                  <a:lnTo>
                    <a:pt x="0" y="195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 125"/>
            <p:cNvSpPr/>
            <p:nvPr/>
          </p:nvSpPr>
          <p:spPr>
            <a:xfrm>
              <a:off x="0" y="1184961"/>
              <a:ext cx="195615" cy="195615"/>
            </a:xfrm>
            <a:custGeom>
              <a:avLst/>
              <a:gdLst/>
              <a:ahLst/>
              <a:cxnLst/>
              <a:rect l="l" t="t" r="r" b="b"/>
              <a:pathLst>
                <a:path w="195615" h="195615">
                  <a:moveTo>
                    <a:pt x="0" y="0"/>
                  </a:moveTo>
                  <a:lnTo>
                    <a:pt x="195615" y="0"/>
                  </a:lnTo>
                  <a:lnTo>
                    <a:pt x="195615" y="195615"/>
                  </a:lnTo>
                  <a:lnTo>
                    <a:pt x="0" y="195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6" name="Freeform 126"/>
          <p:cNvSpPr/>
          <p:nvPr/>
        </p:nvSpPr>
        <p:spPr>
          <a:xfrm>
            <a:off x="4253379" y="8503391"/>
            <a:ext cx="146711" cy="146711"/>
          </a:xfrm>
          <a:custGeom>
            <a:avLst/>
            <a:gdLst/>
            <a:ahLst/>
            <a:cxnLst/>
            <a:rect l="l" t="t" r="r" b="b"/>
            <a:pathLst>
              <a:path w="146711" h="146711">
                <a:moveTo>
                  <a:pt x="0" y="0"/>
                </a:moveTo>
                <a:lnTo>
                  <a:pt x="146711" y="0"/>
                </a:lnTo>
                <a:lnTo>
                  <a:pt x="146711" y="146711"/>
                </a:lnTo>
                <a:lnTo>
                  <a:pt x="0" y="1467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7" name="Freeform 127"/>
          <p:cNvSpPr/>
          <p:nvPr/>
        </p:nvSpPr>
        <p:spPr>
          <a:xfrm>
            <a:off x="4253379" y="8685796"/>
            <a:ext cx="146711" cy="146711"/>
          </a:xfrm>
          <a:custGeom>
            <a:avLst/>
            <a:gdLst/>
            <a:ahLst/>
            <a:cxnLst/>
            <a:rect l="l" t="t" r="r" b="b"/>
            <a:pathLst>
              <a:path w="146711" h="146711">
                <a:moveTo>
                  <a:pt x="0" y="0"/>
                </a:moveTo>
                <a:lnTo>
                  <a:pt x="146711" y="0"/>
                </a:lnTo>
                <a:lnTo>
                  <a:pt x="146711" y="146711"/>
                </a:lnTo>
                <a:lnTo>
                  <a:pt x="0" y="1467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8" name="Freeform 128"/>
          <p:cNvSpPr/>
          <p:nvPr/>
        </p:nvSpPr>
        <p:spPr>
          <a:xfrm>
            <a:off x="532783" y="8707252"/>
            <a:ext cx="141767" cy="141767"/>
          </a:xfrm>
          <a:custGeom>
            <a:avLst/>
            <a:gdLst/>
            <a:ahLst/>
            <a:cxnLst/>
            <a:rect l="l" t="t" r="r" b="b"/>
            <a:pathLst>
              <a:path w="141767" h="141767">
                <a:moveTo>
                  <a:pt x="0" y="0"/>
                </a:moveTo>
                <a:lnTo>
                  <a:pt x="141767" y="0"/>
                </a:lnTo>
                <a:lnTo>
                  <a:pt x="141767" y="141767"/>
                </a:lnTo>
                <a:lnTo>
                  <a:pt x="0" y="1417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9" name="Freeform 129"/>
          <p:cNvSpPr/>
          <p:nvPr/>
        </p:nvSpPr>
        <p:spPr>
          <a:xfrm>
            <a:off x="4844501" y="6557704"/>
            <a:ext cx="104095" cy="104095"/>
          </a:xfrm>
          <a:custGeom>
            <a:avLst/>
            <a:gdLst/>
            <a:ahLst/>
            <a:cxnLst/>
            <a:rect l="l" t="t" r="r" b="b"/>
            <a:pathLst>
              <a:path w="104095" h="104095">
                <a:moveTo>
                  <a:pt x="0" y="0"/>
                </a:moveTo>
                <a:lnTo>
                  <a:pt x="104095" y="0"/>
                </a:lnTo>
                <a:lnTo>
                  <a:pt x="104095" y="104096"/>
                </a:lnTo>
                <a:lnTo>
                  <a:pt x="0" y="1040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0" name="Freeform 130"/>
          <p:cNvSpPr/>
          <p:nvPr/>
        </p:nvSpPr>
        <p:spPr>
          <a:xfrm>
            <a:off x="2129441" y="6562647"/>
            <a:ext cx="104095" cy="104095"/>
          </a:xfrm>
          <a:custGeom>
            <a:avLst/>
            <a:gdLst/>
            <a:ahLst/>
            <a:cxnLst/>
            <a:rect l="l" t="t" r="r" b="b"/>
            <a:pathLst>
              <a:path w="104095" h="104095">
                <a:moveTo>
                  <a:pt x="0" y="0"/>
                </a:moveTo>
                <a:lnTo>
                  <a:pt x="104095" y="0"/>
                </a:lnTo>
                <a:lnTo>
                  <a:pt x="104095" y="104096"/>
                </a:lnTo>
                <a:lnTo>
                  <a:pt x="0" y="1040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1" name="Freeform 131"/>
          <p:cNvSpPr/>
          <p:nvPr/>
        </p:nvSpPr>
        <p:spPr>
          <a:xfrm>
            <a:off x="2129441" y="6704843"/>
            <a:ext cx="104095" cy="104095"/>
          </a:xfrm>
          <a:custGeom>
            <a:avLst/>
            <a:gdLst/>
            <a:ahLst/>
            <a:cxnLst/>
            <a:rect l="l" t="t" r="r" b="b"/>
            <a:pathLst>
              <a:path w="104095" h="104095">
                <a:moveTo>
                  <a:pt x="0" y="0"/>
                </a:moveTo>
                <a:lnTo>
                  <a:pt x="104095" y="0"/>
                </a:lnTo>
                <a:lnTo>
                  <a:pt x="104095" y="104095"/>
                </a:lnTo>
                <a:lnTo>
                  <a:pt x="0" y="1040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2" name="Freeform 132"/>
          <p:cNvSpPr/>
          <p:nvPr/>
        </p:nvSpPr>
        <p:spPr>
          <a:xfrm>
            <a:off x="428688" y="6562647"/>
            <a:ext cx="104095" cy="104095"/>
          </a:xfrm>
          <a:custGeom>
            <a:avLst/>
            <a:gdLst/>
            <a:ahLst/>
            <a:cxnLst/>
            <a:rect l="l" t="t" r="r" b="b"/>
            <a:pathLst>
              <a:path w="104095" h="104095">
                <a:moveTo>
                  <a:pt x="0" y="0"/>
                </a:moveTo>
                <a:lnTo>
                  <a:pt x="104095" y="0"/>
                </a:lnTo>
                <a:lnTo>
                  <a:pt x="104095" y="104096"/>
                </a:lnTo>
                <a:lnTo>
                  <a:pt x="0" y="1040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33" name="Group 133"/>
          <p:cNvGrpSpPr/>
          <p:nvPr/>
        </p:nvGrpSpPr>
        <p:grpSpPr>
          <a:xfrm>
            <a:off x="1582993" y="5321372"/>
            <a:ext cx="4818541" cy="288610"/>
            <a:chOff x="0" y="0"/>
            <a:chExt cx="1835635" cy="109947"/>
          </a:xfrm>
        </p:grpSpPr>
        <p:sp>
          <p:nvSpPr>
            <p:cNvPr id="134" name="Freeform 134"/>
            <p:cNvSpPr/>
            <p:nvPr/>
          </p:nvSpPr>
          <p:spPr>
            <a:xfrm>
              <a:off x="0" y="0"/>
              <a:ext cx="1835635" cy="109947"/>
            </a:xfrm>
            <a:custGeom>
              <a:avLst/>
              <a:gdLst/>
              <a:ahLst/>
              <a:cxnLst/>
              <a:rect l="l" t="t" r="r" b="b"/>
              <a:pathLst>
                <a:path w="1835635" h="109947">
                  <a:moveTo>
                    <a:pt x="8033" y="0"/>
                  </a:moveTo>
                  <a:lnTo>
                    <a:pt x="1827601" y="0"/>
                  </a:lnTo>
                  <a:cubicBezTo>
                    <a:pt x="1829732" y="0"/>
                    <a:pt x="1831775" y="846"/>
                    <a:pt x="1833282" y="2353"/>
                  </a:cubicBezTo>
                  <a:cubicBezTo>
                    <a:pt x="1834788" y="3860"/>
                    <a:pt x="1835635" y="5903"/>
                    <a:pt x="1835635" y="8033"/>
                  </a:cubicBezTo>
                  <a:lnTo>
                    <a:pt x="1835635" y="101913"/>
                  </a:lnTo>
                  <a:cubicBezTo>
                    <a:pt x="1835635" y="104044"/>
                    <a:pt x="1834788" y="106087"/>
                    <a:pt x="1833282" y="107594"/>
                  </a:cubicBezTo>
                  <a:cubicBezTo>
                    <a:pt x="1831775" y="109100"/>
                    <a:pt x="1829732" y="109947"/>
                    <a:pt x="1827601" y="109947"/>
                  </a:cubicBezTo>
                  <a:lnTo>
                    <a:pt x="8033" y="109947"/>
                  </a:lnTo>
                  <a:cubicBezTo>
                    <a:pt x="5903" y="109947"/>
                    <a:pt x="3860" y="109100"/>
                    <a:pt x="2353" y="107594"/>
                  </a:cubicBezTo>
                  <a:cubicBezTo>
                    <a:pt x="846" y="106087"/>
                    <a:pt x="0" y="104044"/>
                    <a:pt x="0" y="101913"/>
                  </a:cubicBezTo>
                  <a:lnTo>
                    <a:pt x="0" y="8033"/>
                  </a:lnTo>
                  <a:cubicBezTo>
                    <a:pt x="0" y="5903"/>
                    <a:pt x="846" y="3860"/>
                    <a:pt x="2353" y="2353"/>
                  </a:cubicBezTo>
                  <a:cubicBezTo>
                    <a:pt x="3860" y="846"/>
                    <a:pt x="5903" y="0"/>
                    <a:pt x="8033" y="0"/>
                  </a:cubicBezTo>
                  <a:close/>
                </a:path>
              </a:pathLst>
            </a:custGeom>
            <a:solidFill>
              <a:srgbClr val="737373"/>
            </a:solidFill>
            <a:ln w="9525" cap="sq">
              <a:solidFill>
                <a:srgbClr val="737373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TextBox 135"/>
            <p:cNvSpPr txBox="1"/>
            <p:nvPr/>
          </p:nvSpPr>
          <p:spPr>
            <a:xfrm>
              <a:off x="0" y="-142875"/>
              <a:ext cx="1835635" cy="252822"/>
            </a:xfrm>
            <a:prstGeom prst="rect">
              <a:avLst/>
            </a:prstGeom>
          </p:spPr>
          <p:txBody>
            <a:bodyPr lIns="47790" tIns="47790" rIns="47790" bIns="47790" rtlCol="0" anchor="ctr"/>
            <a:lstStyle/>
            <a:p>
              <a:pPr marL="0" lvl="0" indent="0" algn="ctr">
                <a:lnSpc>
                  <a:spcPts val="378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6" name="TextBox 136"/>
          <p:cNvSpPr txBox="1"/>
          <p:nvPr/>
        </p:nvSpPr>
        <p:spPr>
          <a:xfrm>
            <a:off x="2468861" y="477526"/>
            <a:ext cx="4751279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50"/>
              </a:lnSpc>
            </a:pPr>
            <a:r>
              <a:rPr lang="en-US" sz="1500" spc="3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Delta1st is the WAS POS with direct rails to the card brands designed to be more than a POS terminal but a system to operate your business more effectively.</a:t>
            </a:r>
          </a:p>
        </p:txBody>
      </p:sp>
      <p:sp>
        <p:nvSpPr>
          <p:cNvPr id="137" name="TextBox 137"/>
          <p:cNvSpPr txBox="1"/>
          <p:nvPr/>
        </p:nvSpPr>
        <p:spPr>
          <a:xfrm>
            <a:off x="3423972" y="2102685"/>
            <a:ext cx="3868743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Quick-service restaurants move customers through faster during peak periods. Mobile and countertop devices allow staff to take orders and payments anywhere, reducing lines and increasing throughput.</a:t>
            </a:r>
          </a:p>
        </p:txBody>
      </p:sp>
      <p:sp>
        <p:nvSpPr>
          <p:cNvPr id="138" name="TextBox 138"/>
          <p:cNvSpPr txBox="1"/>
          <p:nvPr/>
        </p:nvSpPr>
        <p:spPr>
          <a:xfrm>
            <a:off x="3423972" y="4229807"/>
            <a:ext cx="3868743" cy="824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"/>
              </a:lnSpc>
            </a:pPr>
            <a:r>
              <a:rPr lang="en-US" sz="1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Retail locations can manage inventory, scan barcodes, track payments with real-time reporting in one platform. Reducing stockout or overstock situations while simplifying operations and improving control.</a:t>
            </a:r>
          </a:p>
        </p:txBody>
      </p:sp>
      <p:sp>
        <p:nvSpPr>
          <p:cNvPr id="139" name="TextBox 139"/>
          <p:cNvSpPr txBox="1"/>
          <p:nvPr/>
        </p:nvSpPr>
        <p:spPr>
          <a:xfrm>
            <a:off x="543013" y="6992447"/>
            <a:ext cx="2935765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lang="en-US" sz="16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Traditional POS Challenges</a:t>
            </a:r>
          </a:p>
        </p:txBody>
      </p:sp>
      <p:sp>
        <p:nvSpPr>
          <p:cNvPr id="140" name="TextBox 140"/>
          <p:cNvSpPr txBox="1"/>
          <p:nvPr/>
        </p:nvSpPr>
        <p:spPr>
          <a:xfrm>
            <a:off x="4714740" y="6992447"/>
            <a:ext cx="2110914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20"/>
              </a:lnSpc>
            </a:pPr>
            <a:r>
              <a:rPr lang="en-US" sz="16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Delta1st Solutions</a:t>
            </a:r>
          </a:p>
        </p:txBody>
      </p:sp>
      <p:sp>
        <p:nvSpPr>
          <p:cNvPr id="141" name="TextBox 141"/>
          <p:cNvSpPr txBox="1"/>
          <p:nvPr/>
        </p:nvSpPr>
        <p:spPr>
          <a:xfrm>
            <a:off x="2718708" y="5342967"/>
            <a:ext cx="2547110" cy="226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671"/>
              </a:lnSpc>
              <a:spcBef>
                <a:spcPct val="0"/>
              </a:spcBef>
            </a:pPr>
            <a:r>
              <a:rPr lang="en-US" sz="1393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Delta1st Package Preview</a:t>
            </a:r>
          </a:p>
        </p:txBody>
      </p:sp>
      <p:sp>
        <p:nvSpPr>
          <p:cNvPr id="142" name="TextBox 142"/>
          <p:cNvSpPr txBox="1"/>
          <p:nvPr/>
        </p:nvSpPr>
        <p:spPr>
          <a:xfrm>
            <a:off x="305506" y="1672350"/>
            <a:ext cx="7161387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60"/>
              </a:lnSpc>
            </a:pPr>
            <a:r>
              <a:rPr lang="en-US" sz="13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Most POS systems sell payments first. </a:t>
            </a:r>
            <a:r>
              <a:rPr lang="en-US" sz="1300" b="1">
                <a:solidFill>
                  <a:srgbClr val="737373"/>
                </a:solidFill>
                <a:latin typeface="Poppins Bold"/>
                <a:ea typeface="Poppins Bold"/>
                <a:cs typeface="Poppins Bold"/>
                <a:sym typeface="Poppins Bold"/>
              </a:rPr>
              <a:t>Delta1st was built to run the entire business.</a:t>
            </a:r>
          </a:p>
        </p:txBody>
      </p:sp>
      <p:grpSp>
        <p:nvGrpSpPr>
          <p:cNvPr id="143" name="Group 143"/>
          <p:cNvGrpSpPr/>
          <p:nvPr/>
        </p:nvGrpSpPr>
        <p:grpSpPr>
          <a:xfrm>
            <a:off x="168218" y="557607"/>
            <a:ext cx="1899368" cy="695643"/>
            <a:chOff x="0" y="0"/>
            <a:chExt cx="2532490" cy="927525"/>
          </a:xfrm>
        </p:grpSpPr>
        <p:sp>
          <p:nvSpPr>
            <p:cNvPr id="144" name="Freeform 144"/>
            <p:cNvSpPr/>
            <p:nvPr/>
          </p:nvSpPr>
          <p:spPr>
            <a:xfrm>
              <a:off x="0" y="0"/>
              <a:ext cx="2532490" cy="927525"/>
            </a:xfrm>
            <a:custGeom>
              <a:avLst/>
              <a:gdLst/>
              <a:ahLst/>
              <a:cxnLst/>
              <a:rect l="l" t="t" r="r" b="b"/>
              <a:pathLst>
                <a:path w="2532490" h="927525">
                  <a:moveTo>
                    <a:pt x="0" y="0"/>
                  </a:moveTo>
                  <a:lnTo>
                    <a:pt x="2532490" y="0"/>
                  </a:lnTo>
                  <a:lnTo>
                    <a:pt x="2532490" y="927525"/>
                  </a:lnTo>
                  <a:lnTo>
                    <a:pt x="0" y="9275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  <a:ln w="19050" cap="sq">
              <a:solidFill>
                <a:srgbClr val="737373"/>
              </a:solidFill>
              <a:prstDash val="lg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5" name="TextBox 145"/>
            <p:cNvSpPr txBox="1"/>
            <p:nvPr/>
          </p:nvSpPr>
          <p:spPr>
            <a:xfrm>
              <a:off x="0" y="27518"/>
              <a:ext cx="2532490" cy="82486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 b="1">
                  <a:solidFill>
                    <a:srgbClr val="737373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Insert LOGO Here</a:t>
              </a:r>
            </a:p>
          </p:txBody>
        </p:sp>
      </p:grpSp>
      <p:grpSp>
        <p:nvGrpSpPr>
          <p:cNvPr id="146" name="Group 146"/>
          <p:cNvGrpSpPr/>
          <p:nvPr/>
        </p:nvGrpSpPr>
        <p:grpSpPr>
          <a:xfrm>
            <a:off x="425887" y="9315963"/>
            <a:ext cx="1222187" cy="572453"/>
            <a:chOff x="0" y="0"/>
            <a:chExt cx="1629583" cy="763271"/>
          </a:xfrm>
        </p:grpSpPr>
        <p:sp>
          <p:nvSpPr>
            <p:cNvPr id="147" name="Freeform 147"/>
            <p:cNvSpPr/>
            <p:nvPr/>
          </p:nvSpPr>
          <p:spPr>
            <a:xfrm>
              <a:off x="0" y="0"/>
              <a:ext cx="1629583" cy="763271"/>
            </a:xfrm>
            <a:custGeom>
              <a:avLst/>
              <a:gdLst/>
              <a:ahLst/>
              <a:cxnLst/>
              <a:rect l="l" t="t" r="r" b="b"/>
              <a:pathLst>
                <a:path w="1629583" h="763271">
                  <a:moveTo>
                    <a:pt x="0" y="0"/>
                  </a:moveTo>
                  <a:lnTo>
                    <a:pt x="1629583" y="0"/>
                  </a:lnTo>
                  <a:lnTo>
                    <a:pt x="1629583" y="763271"/>
                  </a:lnTo>
                  <a:lnTo>
                    <a:pt x="0" y="763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-13943" r="-13943"/>
              </a:stretch>
            </a:blipFill>
            <a:ln w="19050" cap="sq">
              <a:solidFill>
                <a:srgbClr val="FFFFFF"/>
              </a:solidFill>
              <a:prstDash val="lg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8" name="TextBox 148"/>
            <p:cNvSpPr txBox="1"/>
            <p:nvPr/>
          </p:nvSpPr>
          <p:spPr>
            <a:xfrm>
              <a:off x="0" y="46568"/>
              <a:ext cx="1629583" cy="6415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Insert LOGO Here</a:t>
              </a:r>
            </a:p>
          </p:txBody>
        </p:sp>
      </p:grpSp>
      <p:grpSp>
        <p:nvGrpSpPr>
          <p:cNvPr id="149" name="Group 149"/>
          <p:cNvGrpSpPr/>
          <p:nvPr/>
        </p:nvGrpSpPr>
        <p:grpSpPr>
          <a:xfrm>
            <a:off x="1760723" y="9439788"/>
            <a:ext cx="5558636" cy="324803"/>
            <a:chOff x="0" y="0"/>
            <a:chExt cx="7411514" cy="433071"/>
          </a:xfrm>
        </p:grpSpPr>
        <p:sp>
          <p:nvSpPr>
            <p:cNvPr id="150" name="Freeform 150"/>
            <p:cNvSpPr/>
            <p:nvPr/>
          </p:nvSpPr>
          <p:spPr>
            <a:xfrm>
              <a:off x="0" y="0"/>
              <a:ext cx="7411514" cy="433071"/>
            </a:xfrm>
            <a:custGeom>
              <a:avLst/>
              <a:gdLst/>
              <a:ahLst/>
              <a:cxnLst/>
              <a:rect l="l" t="t" r="r" b="b"/>
              <a:pathLst>
                <a:path w="7411514" h="433071">
                  <a:moveTo>
                    <a:pt x="0" y="0"/>
                  </a:moveTo>
                  <a:lnTo>
                    <a:pt x="7411514" y="0"/>
                  </a:lnTo>
                  <a:lnTo>
                    <a:pt x="7411514" y="433071"/>
                  </a:lnTo>
                  <a:lnTo>
                    <a:pt x="0" y="4330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t="-263397" b="-263397"/>
              </a:stretch>
            </a:blipFill>
            <a:ln w="19050" cap="sq">
              <a:solidFill>
                <a:srgbClr val="FFFFFF"/>
              </a:solidFill>
              <a:prstDash val="lgDash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1" name="TextBox 151"/>
            <p:cNvSpPr txBox="1"/>
            <p:nvPr/>
          </p:nvSpPr>
          <p:spPr>
            <a:xfrm>
              <a:off x="0" y="46568"/>
              <a:ext cx="7411514" cy="3113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 b="1">
                  <a:solidFill>
                    <a:srgbClr val="FFFFFF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Insert Contact Information Here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</Words>
  <Application>Microsoft Office PowerPoint</Application>
  <PresentationFormat>Custom</PresentationFormat>
  <Paragraphs>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Raleway</vt:lpstr>
      <vt:lpstr>Calibri</vt:lpstr>
      <vt:lpstr>Poppins Bold</vt:lpstr>
      <vt:lpstr>Raleway Bold</vt:lpstr>
      <vt:lpstr>Arial</vt:lpstr>
      <vt:lpstr>Poppins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Delta 1st One Pager - Outline (Co-Brandable)</dc:title>
  <cp:lastModifiedBy>David Bohan</cp:lastModifiedBy>
  <cp:revision>1</cp:revision>
  <dcterms:created xsi:type="dcterms:W3CDTF">2006-08-16T00:00:00Z</dcterms:created>
  <dcterms:modified xsi:type="dcterms:W3CDTF">2026-06-29T15:54:51Z</dcterms:modified>
  <dc:identifier>DAHMMtuCJVg</dc:identifier>
</cp:coreProperties>
</file>