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772400" cy="10058400"/>
  <p:notesSz cx="6858000" cy="9144000"/>
  <p:embeddedFontLst>
    <p:embeddedFont>
      <p:font typeface="Arimo" panose="020B0604020202020204" charset="0"/>
      <p:regular r:id="rId3"/>
    </p:embeddedFont>
    <p:embeddedFont>
      <p:font typeface="Poppins" panose="00000500000000000000" pitchFamily="2" charset="0"/>
      <p:regular r:id="rId4"/>
    </p:embeddedFont>
    <p:embeddedFont>
      <p:font typeface="Poppins Bold" panose="020B0604020202020204" charset="0"/>
      <p:regular r:id="rId5"/>
    </p:embeddedFont>
    <p:embeddedFont>
      <p:font typeface="Raleway Bold" panose="020B0604020202020204" charset="0"/>
      <p:regular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195E3C-A985-46BD-8B54-AED27C4E8A5F}" v="1" dt="2026-06-29T15:53:42.5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231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microsoft.com/office/2016/11/relationships/changesInfo" Target="changesInfos/changesInfo1.xml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Bohan" userId="1630d24c-4ef5-424e-b331-a68d0d7e6c2f" providerId="ADAL" clId="{C429DFF7-FEDA-4063-9149-9E397CFBEEC9}"/>
    <pc:docChg chg="custSel modSld">
      <pc:chgData name="David Bohan" userId="1630d24c-4ef5-424e-b331-a68d0d7e6c2f" providerId="ADAL" clId="{C429DFF7-FEDA-4063-9149-9E397CFBEEC9}" dt="2026-06-29T15:53:52.884" v="24" actId="14100"/>
      <pc:docMkLst>
        <pc:docMk/>
      </pc:docMkLst>
      <pc:sldChg chg="addSp delSp modSp mod">
        <pc:chgData name="David Bohan" userId="1630d24c-4ef5-424e-b331-a68d0d7e6c2f" providerId="ADAL" clId="{C429DFF7-FEDA-4063-9149-9E397CFBEEC9}" dt="2026-06-29T15:53:52.884" v="24" actId="14100"/>
        <pc:sldMkLst>
          <pc:docMk/>
          <pc:sldMk cId="0" sldId="256"/>
        </pc:sldMkLst>
        <pc:spChg chg="mod">
          <ac:chgData name="David Bohan" userId="1630d24c-4ef5-424e-b331-a68d0d7e6c2f" providerId="ADAL" clId="{C429DFF7-FEDA-4063-9149-9E397CFBEEC9}" dt="2026-06-29T15:52:57.557" v="15" actId="14100"/>
          <ac:spMkLst>
            <pc:docMk/>
            <pc:sldMk cId="0" sldId="256"/>
            <ac:spMk id="8" creationId="{00000000-0000-0000-0000-000000000000}"/>
          </ac:spMkLst>
        </pc:spChg>
        <pc:spChg chg="mod ord">
          <ac:chgData name="David Bohan" userId="1630d24c-4ef5-424e-b331-a68d0d7e6c2f" providerId="ADAL" clId="{C429DFF7-FEDA-4063-9149-9E397CFBEEC9}" dt="2026-06-29T15:52:48.160" v="14" actId="14100"/>
          <ac:spMkLst>
            <pc:docMk/>
            <pc:sldMk cId="0" sldId="256"/>
            <ac:spMk id="13" creationId="{00000000-0000-0000-0000-000000000000}"/>
          </ac:spMkLst>
        </pc:spChg>
        <pc:spChg chg="mod">
          <ac:chgData name="David Bohan" userId="1630d24c-4ef5-424e-b331-a68d0d7e6c2f" providerId="ADAL" clId="{C429DFF7-FEDA-4063-9149-9E397CFBEEC9}" dt="2026-06-29T15:53:31.315" v="19" actId="14100"/>
          <ac:spMkLst>
            <pc:docMk/>
            <pc:sldMk cId="0" sldId="256"/>
            <ac:spMk id="128" creationId="{00000000-0000-0000-0000-000000000000}"/>
          </ac:spMkLst>
        </pc:spChg>
        <pc:spChg chg="add mod">
          <ac:chgData name="David Bohan" userId="1630d24c-4ef5-424e-b331-a68d0d7e6c2f" providerId="ADAL" clId="{C429DFF7-FEDA-4063-9149-9E397CFBEEC9}" dt="2026-06-29T15:53:52.884" v="24" actId="14100"/>
          <ac:spMkLst>
            <pc:docMk/>
            <pc:sldMk cId="0" sldId="256"/>
            <ac:spMk id="152" creationId="{2D027313-7D9A-AEFE-8ED6-97003F8E395A}"/>
          </ac:spMkLst>
        </pc:spChg>
        <pc:grpChg chg="del">
          <ac:chgData name="David Bohan" userId="1630d24c-4ef5-424e-b331-a68d0d7e6c2f" providerId="ADAL" clId="{C429DFF7-FEDA-4063-9149-9E397CFBEEC9}" dt="2026-06-29T15:53:46.507" v="22" actId="478"/>
          <ac:grpSpMkLst>
            <pc:docMk/>
            <pc:sldMk cId="0" sldId="256"/>
            <ac:grpSpMk id="7" creationId="{00000000-0000-0000-0000-000000000000}"/>
          </ac:grpSpMkLst>
        </pc:grpChg>
        <pc:grpChg chg="mod">
          <ac:chgData name="David Bohan" userId="1630d24c-4ef5-424e-b331-a68d0d7e6c2f" providerId="ADAL" clId="{C429DFF7-FEDA-4063-9149-9E397CFBEEC9}" dt="2026-06-29T15:49:22.150" v="6" actId="1035"/>
          <ac:grpSpMkLst>
            <pc:docMk/>
            <pc:sldMk cId="0" sldId="256"/>
            <ac:grpSpMk id="125" creationId="{00000000-0000-0000-0000-000000000000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17" Type="http://schemas.openxmlformats.org/officeDocument/2006/relationships/image" Target="../media/image16.svg"/><Relationship Id="rId2" Type="http://schemas.openxmlformats.org/officeDocument/2006/relationships/image" Target="../media/image1.svg"/><Relationship Id="rId16" Type="http://schemas.openxmlformats.org/officeDocument/2006/relationships/image" Target="../media/image15.sv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3"/>
          <p:cNvSpPr/>
          <p:nvPr/>
        </p:nvSpPr>
        <p:spPr>
          <a:xfrm rot="5400000">
            <a:off x="154435" y="640264"/>
            <a:ext cx="3594790" cy="3868742"/>
          </a:xfrm>
          <a:custGeom>
            <a:avLst/>
            <a:gdLst/>
            <a:ahLst/>
            <a:cxnLst/>
            <a:rect l="l" t="t" r="r" b="b"/>
            <a:pathLst>
              <a:path w="3594790" h="4044807">
                <a:moveTo>
                  <a:pt x="0" y="0"/>
                </a:moveTo>
                <a:lnTo>
                  <a:pt x="3594789" y="0"/>
                </a:lnTo>
                <a:lnTo>
                  <a:pt x="3594789" y="4044807"/>
                </a:lnTo>
                <a:lnTo>
                  <a:pt x="0" y="40448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r="-229549" b="-7170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" name="Freeform 2"/>
          <p:cNvSpPr/>
          <p:nvPr/>
        </p:nvSpPr>
        <p:spPr>
          <a:xfrm>
            <a:off x="0" y="0"/>
            <a:ext cx="7772400" cy="10058400"/>
          </a:xfrm>
          <a:custGeom>
            <a:avLst/>
            <a:gdLst/>
            <a:ahLst/>
            <a:cxnLst/>
            <a:rect l="l" t="t" r="r" b="b"/>
            <a:pathLst>
              <a:path w="7772400" h="10058400">
                <a:moveTo>
                  <a:pt x="0" y="0"/>
                </a:moveTo>
                <a:lnTo>
                  <a:pt x="7772400" y="0"/>
                </a:lnTo>
                <a:lnTo>
                  <a:pt x="7772400" y="10058400"/>
                </a:lnTo>
                <a:lnTo>
                  <a:pt x="0" y="100584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6176" t="-1136" r="-16176" b="-113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5941989"/>
            <a:ext cx="7772400" cy="4201899"/>
            <a:chOff x="0" y="0"/>
            <a:chExt cx="2960914" cy="160072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960914" cy="1600724"/>
            </a:xfrm>
            <a:custGeom>
              <a:avLst/>
              <a:gdLst/>
              <a:ahLst/>
              <a:cxnLst/>
              <a:rect l="l" t="t" r="r" b="b"/>
              <a:pathLst>
                <a:path w="2960914" h="1600724">
                  <a:moveTo>
                    <a:pt x="0" y="0"/>
                  </a:moveTo>
                  <a:lnTo>
                    <a:pt x="2960914" y="0"/>
                  </a:lnTo>
                  <a:lnTo>
                    <a:pt x="2960914" y="1600724"/>
                  </a:lnTo>
                  <a:lnTo>
                    <a:pt x="0" y="1600724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2960914" cy="1657873"/>
            </a:xfrm>
            <a:prstGeom prst="rect">
              <a:avLst/>
            </a:prstGeom>
          </p:spPr>
          <p:txBody>
            <a:bodyPr lIns="47790" tIns="47790" rIns="47790" bIns="47790" rtlCol="0" anchor="ctr"/>
            <a:lstStyle/>
            <a:p>
              <a:pPr algn="ctr">
                <a:lnSpc>
                  <a:spcPts val="1505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V="1">
            <a:off x="0" y="-26933"/>
            <a:ext cx="7742019" cy="5475719"/>
          </a:xfrm>
          <a:custGeom>
            <a:avLst/>
            <a:gdLst/>
            <a:ahLst/>
            <a:cxnLst/>
            <a:rect l="l" t="t" r="r" b="b"/>
            <a:pathLst>
              <a:path w="7742019" h="5475719">
                <a:moveTo>
                  <a:pt x="0" y="5475719"/>
                </a:moveTo>
                <a:lnTo>
                  <a:pt x="7742019" y="5475719"/>
                </a:lnTo>
                <a:lnTo>
                  <a:pt x="7742019" y="0"/>
                </a:lnTo>
                <a:lnTo>
                  <a:pt x="0" y="0"/>
                </a:lnTo>
                <a:lnTo>
                  <a:pt x="0" y="5475719"/>
                </a:lnTo>
                <a:close/>
              </a:path>
            </a:pathLst>
          </a:custGeom>
          <a:blipFill>
            <a:blip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308221" y="1194082"/>
            <a:ext cx="7000654" cy="859844"/>
            <a:chOff x="0" y="0"/>
            <a:chExt cx="2666916" cy="32756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666916" cy="327560"/>
            </a:xfrm>
            <a:custGeom>
              <a:avLst/>
              <a:gdLst/>
              <a:ahLst/>
              <a:cxnLst/>
              <a:rect l="l" t="t" r="r" b="b"/>
              <a:pathLst>
                <a:path w="2666916" h="327560">
                  <a:moveTo>
                    <a:pt x="5529" y="0"/>
                  </a:moveTo>
                  <a:lnTo>
                    <a:pt x="2661386" y="0"/>
                  </a:lnTo>
                  <a:cubicBezTo>
                    <a:pt x="2662853" y="0"/>
                    <a:pt x="2664259" y="583"/>
                    <a:pt x="2665296" y="1620"/>
                  </a:cubicBezTo>
                  <a:cubicBezTo>
                    <a:pt x="2666333" y="2657"/>
                    <a:pt x="2666916" y="4063"/>
                    <a:pt x="2666916" y="5529"/>
                  </a:cubicBezTo>
                  <a:lnTo>
                    <a:pt x="2666916" y="322030"/>
                  </a:lnTo>
                  <a:cubicBezTo>
                    <a:pt x="2666916" y="325084"/>
                    <a:pt x="2664440" y="327560"/>
                    <a:pt x="2661386" y="327560"/>
                  </a:cubicBezTo>
                  <a:lnTo>
                    <a:pt x="5529" y="327560"/>
                  </a:lnTo>
                  <a:cubicBezTo>
                    <a:pt x="2476" y="327560"/>
                    <a:pt x="0" y="325084"/>
                    <a:pt x="0" y="322030"/>
                  </a:cubicBezTo>
                  <a:lnTo>
                    <a:pt x="0" y="5529"/>
                  </a:lnTo>
                  <a:cubicBezTo>
                    <a:pt x="0" y="2476"/>
                    <a:pt x="2476" y="0"/>
                    <a:pt x="5529" y="0"/>
                  </a:cubicBezTo>
                  <a:close/>
                </a:path>
              </a:pathLst>
            </a:custGeom>
            <a:solidFill>
              <a:srgbClr val="73737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76200"/>
              <a:ext cx="2666916" cy="403760"/>
            </a:xfrm>
            <a:prstGeom prst="rect">
              <a:avLst/>
            </a:prstGeom>
          </p:spPr>
          <p:txBody>
            <a:bodyPr lIns="47790" tIns="47790" rIns="47790" bIns="47790" rtlCol="0" anchor="ctr"/>
            <a:lstStyle/>
            <a:p>
              <a:pPr algn="ctr">
                <a:lnSpc>
                  <a:spcPts val="1977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91289" y="6792950"/>
            <a:ext cx="2976239" cy="520347"/>
            <a:chOff x="0" y="0"/>
            <a:chExt cx="3968318" cy="693796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37032"/>
              <a:ext cx="3968318" cy="656763"/>
              <a:chOff x="0" y="0"/>
              <a:chExt cx="1132966" cy="187508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132966" cy="187508"/>
              </a:xfrm>
              <a:custGeom>
                <a:avLst/>
                <a:gdLst/>
                <a:ahLst/>
                <a:cxnLst/>
                <a:rect l="l" t="t" r="r" b="b"/>
                <a:pathLst>
                  <a:path w="1132966" h="187508">
                    <a:moveTo>
                      <a:pt x="10405" y="0"/>
                    </a:moveTo>
                    <a:lnTo>
                      <a:pt x="1122561" y="0"/>
                    </a:lnTo>
                    <a:cubicBezTo>
                      <a:pt x="1128307" y="0"/>
                      <a:pt x="1132966" y="4658"/>
                      <a:pt x="1132966" y="10405"/>
                    </a:cubicBezTo>
                    <a:lnTo>
                      <a:pt x="1132966" y="177103"/>
                    </a:lnTo>
                    <a:cubicBezTo>
                      <a:pt x="1132966" y="182849"/>
                      <a:pt x="1128307" y="187508"/>
                      <a:pt x="1122561" y="187508"/>
                    </a:cubicBezTo>
                    <a:lnTo>
                      <a:pt x="10405" y="187508"/>
                    </a:lnTo>
                    <a:cubicBezTo>
                      <a:pt x="4658" y="187508"/>
                      <a:pt x="0" y="182849"/>
                      <a:pt x="0" y="177103"/>
                    </a:cubicBezTo>
                    <a:lnTo>
                      <a:pt x="0" y="10405"/>
                    </a:lnTo>
                    <a:cubicBezTo>
                      <a:pt x="0" y="4658"/>
                      <a:pt x="4658" y="0"/>
                      <a:pt x="10405" y="0"/>
                    </a:cubicBezTo>
                    <a:close/>
                  </a:path>
                </a:pathLst>
              </a:custGeom>
              <a:solidFill>
                <a:srgbClr val="D6D6D6">
                  <a:alpha val="9804"/>
                </a:srgbClr>
              </a:solidFill>
              <a:ln w="19050" cap="sq">
                <a:solidFill>
                  <a:srgbClr val="2C7A7D">
                    <a:alpha val="9804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142875"/>
                <a:ext cx="1132966" cy="330383"/>
              </a:xfrm>
              <a:prstGeom prst="rect">
                <a:avLst/>
              </a:prstGeom>
            </p:spPr>
            <p:txBody>
              <a:bodyPr lIns="47825" tIns="47825" rIns="47825" bIns="47825" rtlCol="0" anchor="ctr"/>
              <a:lstStyle/>
              <a:p>
                <a:pPr algn="ctr">
                  <a:lnSpc>
                    <a:spcPts val="3780"/>
                  </a:lnSpc>
                </a:pPr>
                <a:endParaRPr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0" y="0"/>
              <a:ext cx="3968318" cy="693796"/>
              <a:chOff x="0" y="0"/>
              <a:chExt cx="1132966" cy="198081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132966" cy="198081"/>
              </a:xfrm>
              <a:custGeom>
                <a:avLst/>
                <a:gdLst/>
                <a:ahLst/>
                <a:cxnLst/>
                <a:rect l="l" t="t" r="r" b="b"/>
                <a:pathLst>
                  <a:path w="1132966" h="198081">
                    <a:moveTo>
                      <a:pt x="10405" y="0"/>
                    </a:moveTo>
                    <a:lnTo>
                      <a:pt x="1122561" y="0"/>
                    </a:lnTo>
                    <a:cubicBezTo>
                      <a:pt x="1128307" y="0"/>
                      <a:pt x="1132966" y="4658"/>
                      <a:pt x="1132966" y="10405"/>
                    </a:cubicBezTo>
                    <a:lnTo>
                      <a:pt x="1132966" y="187676"/>
                    </a:lnTo>
                    <a:cubicBezTo>
                      <a:pt x="1132966" y="193422"/>
                      <a:pt x="1128307" y="198081"/>
                      <a:pt x="1122561" y="198081"/>
                    </a:cubicBezTo>
                    <a:lnTo>
                      <a:pt x="10405" y="198081"/>
                    </a:lnTo>
                    <a:cubicBezTo>
                      <a:pt x="7645" y="198081"/>
                      <a:pt x="4999" y="196984"/>
                      <a:pt x="3048" y="195033"/>
                    </a:cubicBezTo>
                    <a:cubicBezTo>
                      <a:pt x="1096" y="193082"/>
                      <a:pt x="0" y="190435"/>
                      <a:pt x="0" y="187676"/>
                    </a:cubicBezTo>
                    <a:lnTo>
                      <a:pt x="0" y="10405"/>
                    </a:lnTo>
                    <a:cubicBezTo>
                      <a:pt x="0" y="4658"/>
                      <a:pt x="4658" y="0"/>
                      <a:pt x="10405" y="0"/>
                    </a:cubicBezTo>
                    <a:close/>
                  </a:path>
                </a:pathLst>
              </a:custGeom>
              <a:solidFill>
                <a:srgbClr val="D6D6D6">
                  <a:alpha val="69804"/>
                </a:srgbClr>
              </a:solidFill>
              <a:ln w="9525" cap="sq">
                <a:solidFill>
                  <a:srgbClr val="0E0E0E">
                    <a:alpha val="69804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-142875"/>
                <a:ext cx="1132966" cy="340956"/>
              </a:xfrm>
              <a:prstGeom prst="rect">
                <a:avLst/>
              </a:prstGeom>
            </p:spPr>
            <p:txBody>
              <a:bodyPr lIns="47825" tIns="47825" rIns="47825" bIns="47825" rtlCol="0" anchor="ctr"/>
              <a:lstStyle/>
              <a:p>
                <a:pPr algn="ctr">
                  <a:lnSpc>
                    <a:spcPts val="3780"/>
                  </a:lnSpc>
                </a:pPr>
                <a:endParaRPr/>
              </a:p>
            </p:txBody>
          </p:sp>
        </p:grpSp>
        <p:sp>
          <p:nvSpPr>
            <p:cNvPr id="21" name="Freeform 21"/>
            <p:cNvSpPr/>
            <p:nvPr/>
          </p:nvSpPr>
          <p:spPr>
            <a:xfrm>
              <a:off x="197770" y="186953"/>
              <a:ext cx="356922" cy="356922"/>
            </a:xfrm>
            <a:custGeom>
              <a:avLst/>
              <a:gdLst/>
              <a:ahLst/>
              <a:cxnLst/>
              <a:rect l="l" t="t" r="r" b="b"/>
              <a:pathLst>
                <a:path w="356922" h="356922">
                  <a:moveTo>
                    <a:pt x="0" y="0"/>
                  </a:moveTo>
                  <a:lnTo>
                    <a:pt x="356922" y="0"/>
                  </a:lnTo>
                  <a:lnTo>
                    <a:pt x="356922" y="356922"/>
                  </a:lnTo>
                  <a:lnTo>
                    <a:pt x="0" y="3569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75818" y="66420"/>
              <a:ext cx="3156477" cy="5905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28"/>
                </a:lnSpc>
              </a:pPr>
              <a:r>
                <a:rPr lang="en-US" sz="940">
                  <a:solidFill>
                    <a:srgbClr val="1A1C24"/>
                  </a:solidFill>
                  <a:latin typeface="Arimo"/>
                  <a:ea typeface="Arimo"/>
                  <a:cs typeface="Arimo"/>
                  <a:sym typeface="Arimo"/>
                </a:rPr>
                <a:t>Built for full-service dining, including table management, coursing, and server workflows QSRs don’t need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91289" y="7742665"/>
            <a:ext cx="2976239" cy="368748"/>
            <a:chOff x="0" y="0"/>
            <a:chExt cx="3968318" cy="491663"/>
          </a:xfrm>
        </p:grpSpPr>
        <p:grpSp>
          <p:nvGrpSpPr>
            <p:cNvPr id="24" name="Group 24"/>
            <p:cNvGrpSpPr/>
            <p:nvPr/>
          </p:nvGrpSpPr>
          <p:grpSpPr>
            <a:xfrm>
              <a:off x="0" y="0"/>
              <a:ext cx="3968318" cy="491663"/>
              <a:chOff x="0" y="0"/>
              <a:chExt cx="1132966" cy="140371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1132966" cy="140371"/>
              </a:xfrm>
              <a:custGeom>
                <a:avLst/>
                <a:gdLst/>
                <a:ahLst/>
                <a:cxnLst/>
                <a:rect l="l" t="t" r="r" b="b"/>
                <a:pathLst>
                  <a:path w="1132966" h="140371">
                    <a:moveTo>
                      <a:pt x="10405" y="0"/>
                    </a:moveTo>
                    <a:lnTo>
                      <a:pt x="1122561" y="0"/>
                    </a:lnTo>
                    <a:cubicBezTo>
                      <a:pt x="1128307" y="0"/>
                      <a:pt x="1132966" y="4658"/>
                      <a:pt x="1132966" y="10405"/>
                    </a:cubicBezTo>
                    <a:lnTo>
                      <a:pt x="1132966" y="129966"/>
                    </a:lnTo>
                    <a:cubicBezTo>
                      <a:pt x="1132966" y="132726"/>
                      <a:pt x="1131869" y="135372"/>
                      <a:pt x="1129918" y="137324"/>
                    </a:cubicBezTo>
                    <a:cubicBezTo>
                      <a:pt x="1127967" y="139275"/>
                      <a:pt x="1125320" y="140371"/>
                      <a:pt x="1122561" y="140371"/>
                    </a:cubicBezTo>
                    <a:lnTo>
                      <a:pt x="10405" y="140371"/>
                    </a:lnTo>
                    <a:cubicBezTo>
                      <a:pt x="4658" y="140371"/>
                      <a:pt x="0" y="135713"/>
                      <a:pt x="0" y="129966"/>
                    </a:cubicBezTo>
                    <a:lnTo>
                      <a:pt x="0" y="10405"/>
                    </a:lnTo>
                    <a:cubicBezTo>
                      <a:pt x="0" y="4658"/>
                      <a:pt x="4658" y="0"/>
                      <a:pt x="10405" y="0"/>
                    </a:cubicBezTo>
                    <a:close/>
                  </a:path>
                </a:pathLst>
              </a:custGeom>
              <a:solidFill>
                <a:srgbClr val="D6D6D6">
                  <a:alpha val="9804"/>
                </a:srgbClr>
              </a:solidFill>
              <a:ln w="19050" cap="sq">
                <a:solidFill>
                  <a:srgbClr val="1A1C24">
                    <a:alpha val="9804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0" y="-142875"/>
                <a:ext cx="1132966" cy="283246"/>
              </a:xfrm>
              <a:prstGeom prst="rect">
                <a:avLst/>
              </a:prstGeom>
            </p:spPr>
            <p:txBody>
              <a:bodyPr lIns="47825" tIns="47825" rIns="47825" bIns="47825" rtlCol="0" anchor="ctr"/>
              <a:lstStyle/>
              <a:p>
                <a:pPr algn="ctr">
                  <a:lnSpc>
                    <a:spcPts val="3780"/>
                  </a:lnSpc>
                </a:pPr>
                <a:endParaRPr/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0" y="0"/>
              <a:ext cx="3968318" cy="491663"/>
              <a:chOff x="0" y="0"/>
              <a:chExt cx="1132966" cy="140371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1132966" cy="140371"/>
              </a:xfrm>
              <a:custGeom>
                <a:avLst/>
                <a:gdLst/>
                <a:ahLst/>
                <a:cxnLst/>
                <a:rect l="l" t="t" r="r" b="b"/>
                <a:pathLst>
                  <a:path w="1132966" h="140371">
                    <a:moveTo>
                      <a:pt x="10405" y="0"/>
                    </a:moveTo>
                    <a:lnTo>
                      <a:pt x="1122561" y="0"/>
                    </a:lnTo>
                    <a:cubicBezTo>
                      <a:pt x="1128307" y="0"/>
                      <a:pt x="1132966" y="4658"/>
                      <a:pt x="1132966" y="10405"/>
                    </a:cubicBezTo>
                    <a:lnTo>
                      <a:pt x="1132966" y="129966"/>
                    </a:lnTo>
                    <a:cubicBezTo>
                      <a:pt x="1132966" y="132726"/>
                      <a:pt x="1131869" y="135372"/>
                      <a:pt x="1129918" y="137324"/>
                    </a:cubicBezTo>
                    <a:cubicBezTo>
                      <a:pt x="1127967" y="139275"/>
                      <a:pt x="1125320" y="140371"/>
                      <a:pt x="1122561" y="140371"/>
                    </a:cubicBezTo>
                    <a:lnTo>
                      <a:pt x="10405" y="140371"/>
                    </a:lnTo>
                    <a:cubicBezTo>
                      <a:pt x="4658" y="140371"/>
                      <a:pt x="0" y="135713"/>
                      <a:pt x="0" y="129966"/>
                    </a:cubicBezTo>
                    <a:lnTo>
                      <a:pt x="0" y="10405"/>
                    </a:lnTo>
                    <a:cubicBezTo>
                      <a:pt x="0" y="4658"/>
                      <a:pt x="4658" y="0"/>
                      <a:pt x="10405" y="0"/>
                    </a:cubicBezTo>
                    <a:close/>
                  </a:path>
                </a:pathLst>
              </a:custGeom>
              <a:solidFill>
                <a:srgbClr val="D6D6D6">
                  <a:alpha val="69804"/>
                </a:srgbClr>
              </a:solidFill>
              <a:ln w="9525" cap="sq">
                <a:solidFill>
                  <a:srgbClr val="1A1C24">
                    <a:alpha val="69804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142875"/>
                <a:ext cx="1132966" cy="283246"/>
              </a:xfrm>
              <a:prstGeom prst="rect">
                <a:avLst/>
              </a:prstGeom>
            </p:spPr>
            <p:txBody>
              <a:bodyPr lIns="47825" tIns="47825" rIns="47825" bIns="47825" rtlCol="0" anchor="ctr"/>
              <a:lstStyle/>
              <a:p>
                <a:pPr algn="ctr">
                  <a:lnSpc>
                    <a:spcPts val="3780"/>
                  </a:lnSpc>
                </a:pPr>
                <a:endParaRPr/>
              </a:p>
            </p:txBody>
          </p:sp>
        </p:grpSp>
        <p:sp>
          <p:nvSpPr>
            <p:cNvPr id="30" name="Freeform 30"/>
            <p:cNvSpPr/>
            <p:nvPr/>
          </p:nvSpPr>
          <p:spPr>
            <a:xfrm>
              <a:off x="197770" y="53237"/>
              <a:ext cx="287816" cy="327529"/>
            </a:xfrm>
            <a:custGeom>
              <a:avLst/>
              <a:gdLst/>
              <a:ahLst/>
              <a:cxnLst/>
              <a:rect l="l" t="t" r="r" b="b"/>
              <a:pathLst>
                <a:path w="287816" h="327529">
                  <a:moveTo>
                    <a:pt x="0" y="0"/>
                  </a:moveTo>
                  <a:lnTo>
                    <a:pt x="287816" y="0"/>
                  </a:lnTo>
                  <a:lnTo>
                    <a:pt x="287816" y="327529"/>
                  </a:lnTo>
                  <a:lnTo>
                    <a:pt x="0" y="3275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75818" y="38376"/>
              <a:ext cx="3012165" cy="4000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128"/>
                </a:lnSpc>
                <a:spcBef>
                  <a:spcPct val="0"/>
                </a:spcBef>
              </a:pPr>
              <a:r>
                <a:rPr lang="en-US" sz="940">
                  <a:solidFill>
                    <a:srgbClr val="1A1C24"/>
                  </a:solidFill>
                  <a:latin typeface="Arimo"/>
                  <a:ea typeface="Arimo"/>
                  <a:cs typeface="Arimo"/>
                  <a:sym typeface="Arimo"/>
                </a:rPr>
                <a:t>A</a:t>
              </a:r>
              <a:r>
                <a:rPr lang="en-US" sz="940" u="none" strike="noStrike">
                  <a:solidFill>
                    <a:srgbClr val="1A1C24"/>
                  </a:solidFill>
                  <a:latin typeface="Arimo"/>
                  <a:ea typeface="Arimo"/>
                  <a:cs typeface="Arimo"/>
                  <a:sym typeface="Arimo"/>
                </a:rPr>
                <a:t>dd-on pricing for mobile ordering, advanced reporting, or modifiers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591289" y="8139987"/>
            <a:ext cx="2976239" cy="368748"/>
            <a:chOff x="0" y="0"/>
            <a:chExt cx="3968318" cy="491663"/>
          </a:xfrm>
        </p:grpSpPr>
        <p:grpSp>
          <p:nvGrpSpPr>
            <p:cNvPr id="33" name="Group 33"/>
            <p:cNvGrpSpPr/>
            <p:nvPr/>
          </p:nvGrpSpPr>
          <p:grpSpPr>
            <a:xfrm>
              <a:off x="0" y="0"/>
              <a:ext cx="3968318" cy="491663"/>
              <a:chOff x="0" y="0"/>
              <a:chExt cx="1132966" cy="140371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1132966" cy="140371"/>
              </a:xfrm>
              <a:custGeom>
                <a:avLst/>
                <a:gdLst/>
                <a:ahLst/>
                <a:cxnLst/>
                <a:rect l="l" t="t" r="r" b="b"/>
                <a:pathLst>
                  <a:path w="1132966" h="140371">
                    <a:moveTo>
                      <a:pt x="10405" y="0"/>
                    </a:moveTo>
                    <a:lnTo>
                      <a:pt x="1122561" y="0"/>
                    </a:lnTo>
                    <a:cubicBezTo>
                      <a:pt x="1128307" y="0"/>
                      <a:pt x="1132966" y="4658"/>
                      <a:pt x="1132966" y="10405"/>
                    </a:cubicBezTo>
                    <a:lnTo>
                      <a:pt x="1132966" y="129966"/>
                    </a:lnTo>
                    <a:cubicBezTo>
                      <a:pt x="1132966" y="132726"/>
                      <a:pt x="1131869" y="135372"/>
                      <a:pt x="1129918" y="137324"/>
                    </a:cubicBezTo>
                    <a:cubicBezTo>
                      <a:pt x="1127967" y="139275"/>
                      <a:pt x="1125320" y="140371"/>
                      <a:pt x="1122561" y="140371"/>
                    </a:cubicBezTo>
                    <a:lnTo>
                      <a:pt x="10405" y="140371"/>
                    </a:lnTo>
                    <a:cubicBezTo>
                      <a:pt x="4658" y="140371"/>
                      <a:pt x="0" y="135713"/>
                      <a:pt x="0" y="129966"/>
                    </a:cubicBezTo>
                    <a:lnTo>
                      <a:pt x="0" y="10405"/>
                    </a:lnTo>
                    <a:cubicBezTo>
                      <a:pt x="0" y="4658"/>
                      <a:pt x="4658" y="0"/>
                      <a:pt x="10405" y="0"/>
                    </a:cubicBezTo>
                    <a:close/>
                  </a:path>
                </a:pathLst>
              </a:custGeom>
              <a:solidFill>
                <a:srgbClr val="D6D6D6">
                  <a:alpha val="9804"/>
                </a:srgbClr>
              </a:solidFill>
              <a:ln w="19050" cap="sq">
                <a:solidFill>
                  <a:srgbClr val="1A1C24">
                    <a:alpha val="9804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0" y="-142875"/>
                <a:ext cx="1132966" cy="283246"/>
              </a:xfrm>
              <a:prstGeom prst="rect">
                <a:avLst/>
              </a:prstGeom>
            </p:spPr>
            <p:txBody>
              <a:bodyPr lIns="47825" tIns="47825" rIns="47825" bIns="47825" rtlCol="0" anchor="ctr"/>
              <a:lstStyle/>
              <a:p>
                <a:pPr algn="ctr">
                  <a:lnSpc>
                    <a:spcPts val="3780"/>
                  </a:lnSpc>
                </a:pPr>
                <a:endParaRPr/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0" y="0"/>
              <a:ext cx="3968318" cy="491663"/>
              <a:chOff x="0" y="0"/>
              <a:chExt cx="1132966" cy="140371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1132966" cy="140371"/>
              </a:xfrm>
              <a:custGeom>
                <a:avLst/>
                <a:gdLst/>
                <a:ahLst/>
                <a:cxnLst/>
                <a:rect l="l" t="t" r="r" b="b"/>
                <a:pathLst>
                  <a:path w="1132966" h="140371">
                    <a:moveTo>
                      <a:pt x="10405" y="0"/>
                    </a:moveTo>
                    <a:lnTo>
                      <a:pt x="1122561" y="0"/>
                    </a:lnTo>
                    <a:cubicBezTo>
                      <a:pt x="1128307" y="0"/>
                      <a:pt x="1132966" y="4658"/>
                      <a:pt x="1132966" y="10405"/>
                    </a:cubicBezTo>
                    <a:lnTo>
                      <a:pt x="1132966" y="129966"/>
                    </a:lnTo>
                    <a:cubicBezTo>
                      <a:pt x="1132966" y="132726"/>
                      <a:pt x="1131869" y="135372"/>
                      <a:pt x="1129918" y="137324"/>
                    </a:cubicBezTo>
                    <a:cubicBezTo>
                      <a:pt x="1127967" y="139275"/>
                      <a:pt x="1125320" y="140371"/>
                      <a:pt x="1122561" y="140371"/>
                    </a:cubicBezTo>
                    <a:lnTo>
                      <a:pt x="10405" y="140371"/>
                    </a:lnTo>
                    <a:cubicBezTo>
                      <a:pt x="4658" y="140371"/>
                      <a:pt x="0" y="135713"/>
                      <a:pt x="0" y="129966"/>
                    </a:cubicBezTo>
                    <a:lnTo>
                      <a:pt x="0" y="10405"/>
                    </a:lnTo>
                    <a:cubicBezTo>
                      <a:pt x="0" y="4658"/>
                      <a:pt x="4658" y="0"/>
                      <a:pt x="10405" y="0"/>
                    </a:cubicBezTo>
                    <a:close/>
                  </a:path>
                </a:pathLst>
              </a:custGeom>
              <a:solidFill>
                <a:srgbClr val="D6D6D6">
                  <a:alpha val="69804"/>
                </a:srgbClr>
              </a:solidFill>
              <a:ln w="9525" cap="sq">
                <a:solidFill>
                  <a:srgbClr val="1A1C24">
                    <a:alpha val="69804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0" y="-142875"/>
                <a:ext cx="1132966" cy="283246"/>
              </a:xfrm>
              <a:prstGeom prst="rect">
                <a:avLst/>
              </a:prstGeom>
            </p:spPr>
            <p:txBody>
              <a:bodyPr lIns="47825" tIns="47825" rIns="47825" bIns="47825" rtlCol="0" anchor="ctr"/>
              <a:lstStyle/>
              <a:p>
                <a:pPr algn="ctr">
                  <a:lnSpc>
                    <a:spcPts val="3780"/>
                  </a:lnSpc>
                </a:pPr>
                <a:endParaRPr/>
              </a:p>
            </p:txBody>
          </p:sp>
        </p:grpSp>
        <p:sp>
          <p:nvSpPr>
            <p:cNvPr id="39" name="Freeform 39"/>
            <p:cNvSpPr/>
            <p:nvPr/>
          </p:nvSpPr>
          <p:spPr>
            <a:xfrm>
              <a:off x="179685" y="50800"/>
              <a:ext cx="323986" cy="378378"/>
            </a:xfrm>
            <a:custGeom>
              <a:avLst/>
              <a:gdLst/>
              <a:ahLst/>
              <a:cxnLst/>
              <a:rect l="l" t="t" r="r" b="b"/>
              <a:pathLst>
                <a:path w="323986" h="378378">
                  <a:moveTo>
                    <a:pt x="0" y="0"/>
                  </a:moveTo>
                  <a:lnTo>
                    <a:pt x="323986" y="0"/>
                  </a:lnTo>
                  <a:lnTo>
                    <a:pt x="323986" y="378378"/>
                  </a:lnTo>
                  <a:lnTo>
                    <a:pt x="0" y="378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775818" y="31750"/>
              <a:ext cx="3025538" cy="4000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128"/>
                </a:lnSpc>
                <a:spcBef>
                  <a:spcPct val="0"/>
                </a:spcBef>
              </a:pPr>
              <a:r>
                <a:rPr lang="en-US" sz="940">
                  <a:solidFill>
                    <a:srgbClr val="1A1C24"/>
                  </a:solidFill>
                  <a:latin typeface="Arimo"/>
                  <a:ea typeface="Arimo"/>
                  <a:cs typeface="Arimo"/>
                  <a:sym typeface="Arimo"/>
                </a:rPr>
                <a:t>Multiple systems </a:t>
              </a:r>
              <a:r>
                <a:rPr lang="en-US" sz="940" u="none" strike="noStrike">
                  <a:solidFill>
                    <a:srgbClr val="1A1C24"/>
                  </a:solidFill>
                  <a:latin typeface="Arimo"/>
                  <a:ea typeface="Arimo"/>
                  <a:cs typeface="Arimo"/>
                  <a:sym typeface="Arimo"/>
                </a:rPr>
                <a:t>or apps required for payments, reporting, and reconciliation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591289" y="8537310"/>
            <a:ext cx="2976239" cy="368748"/>
            <a:chOff x="0" y="0"/>
            <a:chExt cx="3968318" cy="491663"/>
          </a:xfrm>
        </p:grpSpPr>
        <p:grpSp>
          <p:nvGrpSpPr>
            <p:cNvPr id="42" name="Group 42"/>
            <p:cNvGrpSpPr/>
            <p:nvPr/>
          </p:nvGrpSpPr>
          <p:grpSpPr>
            <a:xfrm>
              <a:off x="0" y="0"/>
              <a:ext cx="3968318" cy="491663"/>
              <a:chOff x="0" y="0"/>
              <a:chExt cx="1132966" cy="140371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0" y="0"/>
                <a:ext cx="1132966" cy="140371"/>
              </a:xfrm>
              <a:custGeom>
                <a:avLst/>
                <a:gdLst/>
                <a:ahLst/>
                <a:cxnLst/>
                <a:rect l="l" t="t" r="r" b="b"/>
                <a:pathLst>
                  <a:path w="1132966" h="140371">
                    <a:moveTo>
                      <a:pt x="10405" y="0"/>
                    </a:moveTo>
                    <a:lnTo>
                      <a:pt x="1122561" y="0"/>
                    </a:lnTo>
                    <a:cubicBezTo>
                      <a:pt x="1128307" y="0"/>
                      <a:pt x="1132966" y="4658"/>
                      <a:pt x="1132966" y="10405"/>
                    </a:cubicBezTo>
                    <a:lnTo>
                      <a:pt x="1132966" y="129966"/>
                    </a:lnTo>
                    <a:cubicBezTo>
                      <a:pt x="1132966" y="132726"/>
                      <a:pt x="1131869" y="135372"/>
                      <a:pt x="1129918" y="137324"/>
                    </a:cubicBezTo>
                    <a:cubicBezTo>
                      <a:pt x="1127967" y="139275"/>
                      <a:pt x="1125320" y="140371"/>
                      <a:pt x="1122561" y="140371"/>
                    </a:cubicBezTo>
                    <a:lnTo>
                      <a:pt x="10405" y="140371"/>
                    </a:lnTo>
                    <a:cubicBezTo>
                      <a:pt x="4658" y="140371"/>
                      <a:pt x="0" y="135713"/>
                      <a:pt x="0" y="129966"/>
                    </a:cubicBezTo>
                    <a:lnTo>
                      <a:pt x="0" y="10405"/>
                    </a:lnTo>
                    <a:cubicBezTo>
                      <a:pt x="0" y="4658"/>
                      <a:pt x="4658" y="0"/>
                      <a:pt x="10405" y="0"/>
                    </a:cubicBezTo>
                    <a:close/>
                  </a:path>
                </a:pathLst>
              </a:custGeom>
              <a:solidFill>
                <a:srgbClr val="D6D6D6">
                  <a:alpha val="9804"/>
                </a:srgbClr>
              </a:solidFill>
              <a:ln w="19050" cap="sq">
                <a:solidFill>
                  <a:srgbClr val="1A1C24">
                    <a:alpha val="9804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0" y="-142875"/>
                <a:ext cx="1132966" cy="283246"/>
              </a:xfrm>
              <a:prstGeom prst="rect">
                <a:avLst/>
              </a:prstGeom>
            </p:spPr>
            <p:txBody>
              <a:bodyPr lIns="47825" tIns="47825" rIns="47825" bIns="47825" rtlCol="0" anchor="ctr"/>
              <a:lstStyle/>
              <a:p>
                <a:pPr algn="ctr">
                  <a:lnSpc>
                    <a:spcPts val="3780"/>
                  </a:lnSpc>
                </a:pPr>
                <a:endParaRPr/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0" y="0"/>
              <a:ext cx="3968318" cy="491663"/>
              <a:chOff x="0" y="0"/>
              <a:chExt cx="1132966" cy="140371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1132966" cy="140371"/>
              </a:xfrm>
              <a:custGeom>
                <a:avLst/>
                <a:gdLst/>
                <a:ahLst/>
                <a:cxnLst/>
                <a:rect l="l" t="t" r="r" b="b"/>
                <a:pathLst>
                  <a:path w="1132966" h="140371">
                    <a:moveTo>
                      <a:pt x="10405" y="0"/>
                    </a:moveTo>
                    <a:lnTo>
                      <a:pt x="1122561" y="0"/>
                    </a:lnTo>
                    <a:cubicBezTo>
                      <a:pt x="1128307" y="0"/>
                      <a:pt x="1132966" y="4658"/>
                      <a:pt x="1132966" y="10405"/>
                    </a:cubicBezTo>
                    <a:lnTo>
                      <a:pt x="1132966" y="129966"/>
                    </a:lnTo>
                    <a:cubicBezTo>
                      <a:pt x="1132966" y="132726"/>
                      <a:pt x="1131869" y="135372"/>
                      <a:pt x="1129918" y="137324"/>
                    </a:cubicBezTo>
                    <a:cubicBezTo>
                      <a:pt x="1127967" y="139275"/>
                      <a:pt x="1125320" y="140371"/>
                      <a:pt x="1122561" y="140371"/>
                    </a:cubicBezTo>
                    <a:lnTo>
                      <a:pt x="10405" y="140371"/>
                    </a:lnTo>
                    <a:cubicBezTo>
                      <a:pt x="4658" y="140371"/>
                      <a:pt x="0" y="135713"/>
                      <a:pt x="0" y="129966"/>
                    </a:cubicBezTo>
                    <a:lnTo>
                      <a:pt x="0" y="10405"/>
                    </a:lnTo>
                    <a:cubicBezTo>
                      <a:pt x="0" y="4658"/>
                      <a:pt x="4658" y="0"/>
                      <a:pt x="10405" y="0"/>
                    </a:cubicBezTo>
                    <a:close/>
                  </a:path>
                </a:pathLst>
              </a:custGeom>
              <a:solidFill>
                <a:srgbClr val="D6D6D6">
                  <a:alpha val="69804"/>
                </a:srgbClr>
              </a:solidFill>
              <a:ln w="9525" cap="sq">
                <a:solidFill>
                  <a:srgbClr val="1A1C24">
                    <a:alpha val="69804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0" y="-142875"/>
                <a:ext cx="1132966" cy="283246"/>
              </a:xfrm>
              <a:prstGeom prst="rect">
                <a:avLst/>
              </a:prstGeom>
            </p:spPr>
            <p:txBody>
              <a:bodyPr lIns="47825" tIns="47825" rIns="47825" bIns="47825" rtlCol="0" anchor="ctr"/>
              <a:lstStyle/>
              <a:p>
                <a:pPr algn="ctr">
                  <a:lnSpc>
                    <a:spcPts val="3780"/>
                  </a:lnSpc>
                </a:pPr>
                <a:endParaRPr/>
              </a:p>
            </p:txBody>
          </p:sp>
        </p:grpSp>
        <p:sp>
          <p:nvSpPr>
            <p:cNvPr id="48" name="Freeform 48"/>
            <p:cNvSpPr/>
            <p:nvPr/>
          </p:nvSpPr>
          <p:spPr>
            <a:xfrm>
              <a:off x="179685" y="44365"/>
              <a:ext cx="362597" cy="361690"/>
            </a:xfrm>
            <a:custGeom>
              <a:avLst/>
              <a:gdLst/>
              <a:ahLst/>
              <a:cxnLst/>
              <a:rect l="l" t="t" r="r" b="b"/>
              <a:pathLst>
                <a:path w="362597" h="361690">
                  <a:moveTo>
                    <a:pt x="0" y="0"/>
                  </a:moveTo>
                  <a:lnTo>
                    <a:pt x="362597" y="0"/>
                  </a:lnTo>
                  <a:lnTo>
                    <a:pt x="362597" y="361691"/>
                  </a:lnTo>
                  <a:lnTo>
                    <a:pt x="0" y="3616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775818" y="62082"/>
              <a:ext cx="2891956" cy="4000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128"/>
                </a:lnSpc>
                <a:spcBef>
                  <a:spcPct val="0"/>
                </a:spcBef>
              </a:pPr>
              <a:r>
                <a:rPr lang="en-US" sz="940">
                  <a:solidFill>
                    <a:srgbClr val="1A1C24"/>
                  </a:solidFill>
                  <a:latin typeface="Arimo"/>
                  <a:ea typeface="Arimo"/>
                  <a:cs typeface="Arimo"/>
                  <a:sym typeface="Arimo"/>
                </a:rPr>
                <a:t>Complexity increases t</a:t>
              </a:r>
              <a:r>
                <a:rPr lang="en-US" sz="940" u="none" strike="noStrike">
                  <a:solidFill>
                    <a:srgbClr val="1A1C24"/>
                  </a:solidFill>
                  <a:latin typeface="Arimo"/>
                  <a:ea typeface="Arimo"/>
                  <a:cs typeface="Arimo"/>
                  <a:sym typeface="Arimo"/>
                </a:rPr>
                <a:t>raining time for high-turnover staff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313294" y="5579109"/>
            <a:ext cx="7005841" cy="946041"/>
            <a:chOff x="0" y="0"/>
            <a:chExt cx="9341122" cy="1261388"/>
          </a:xfrm>
        </p:grpSpPr>
        <p:grpSp>
          <p:nvGrpSpPr>
            <p:cNvPr id="51" name="Group 51"/>
            <p:cNvGrpSpPr/>
            <p:nvPr/>
          </p:nvGrpSpPr>
          <p:grpSpPr>
            <a:xfrm>
              <a:off x="0" y="0"/>
              <a:ext cx="9341122" cy="1147308"/>
              <a:chOff x="0" y="0"/>
              <a:chExt cx="2666916" cy="327560"/>
            </a:xfrm>
          </p:grpSpPr>
          <p:sp>
            <p:nvSpPr>
              <p:cNvPr id="52" name="Freeform 52"/>
              <p:cNvSpPr/>
              <p:nvPr/>
            </p:nvSpPr>
            <p:spPr>
              <a:xfrm>
                <a:off x="0" y="0"/>
                <a:ext cx="2666916" cy="327560"/>
              </a:xfrm>
              <a:custGeom>
                <a:avLst/>
                <a:gdLst/>
                <a:ahLst/>
                <a:cxnLst/>
                <a:rect l="l" t="t" r="r" b="b"/>
                <a:pathLst>
                  <a:path w="2666916" h="327560">
                    <a:moveTo>
                      <a:pt x="5529" y="0"/>
                    </a:moveTo>
                    <a:lnTo>
                      <a:pt x="2661386" y="0"/>
                    </a:lnTo>
                    <a:cubicBezTo>
                      <a:pt x="2662853" y="0"/>
                      <a:pt x="2664259" y="583"/>
                      <a:pt x="2665296" y="1620"/>
                    </a:cubicBezTo>
                    <a:cubicBezTo>
                      <a:pt x="2666333" y="2657"/>
                      <a:pt x="2666916" y="4063"/>
                      <a:pt x="2666916" y="5529"/>
                    </a:cubicBezTo>
                    <a:lnTo>
                      <a:pt x="2666916" y="322030"/>
                    </a:lnTo>
                    <a:cubicBezTo>
                      <a:pt x="2666916" y="325084"/>
                      <a:pt x="2664440" y="327560"/>
                      <a:pt x="2661386" y="327560"/>
                    </a:cubicBezTo>
                    <a:lnTo>
                      <a:pt x="5529" y="327560"/>
                    </a:lnTo>
                    <a:cubicBezTo>
                      <a:pt x="2476" y="327560"/>
                      <a:pt x="0" y="325084"/>
                      <a:pt x="0" y="322030"/>
                    </a:cubicBezTo>
                    <a:lnTo>
                      <a:pt x="0" y="5529"/>
                    </a:lnTo>
                    <a:cubicBezTo>
                      <a:pt x="0" y="2476"/>
                      <a:pt x="2476" y="0"/>
                      <a:pt x="5529" y="0"/>
                    </a:cubicBezTo>
                    <a:close/>
                  </a:path>
                </a:pathLst>
              </a:custGeom>
              <a:solidFill>
                <a:srgbClr val="737373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TextBox 53"/>
              <p:cNvSpPr txBox="1"/>
              <p:nvPr/>
            </p:nvSpPr>
            <p:spPr>
              <a:xfrm>
                <a:off x="0" y="-152400"/>
                <a:ext cx="2666916" cy="479960"/>
              </a:xfrm>
              <a:prstGeom prst="rect">
                <a:avLst/>
              </a:prstGeom>
            </p:spPr>
            <p:txBody>
              <a:bodyPr lIns="47790" tIns="47790" rIns="47790" bIns="47790" rtlCol="0" anchor="ctr"/>
              <a:lstStyle/>
              <a:p>
                <a:pPr algn="ctr">
                  <a:lnSpc>
                    <a:spcPts val="3779"/>
                  </a:lnSpc>
                </a:pPr>
                <a:endParaRPr/>
              </a:p>
            </p:txBody>
          </p:sp>
        </p:grpSp>
        <p:sp>
          <p:nvSpPr>
            <p:cNvPr id="54" name="Freeform 54"/>
            <p:cNvSpPr/>
            <p:nvPr/>
          </p:nvSpPr>
          <p:spPr>
            <a:xfrm>
              <a:off x="2596385" y="1033229"/>
              <a:ext cx="4148352" cy="228159"/>
            </a:xfrm>
            <a:custGeom>
              <a:avLst/>
              <a:gdLst/>
              <a:ahLst/>
              <a:cxnLst/>
              <a:rect l="l" t="t" r="r" b="b"/>
              <a:pathLst>
                <a:path w="4148352" h="228159">
                  <a:moveTo>
                    <a:pt x="0" y="0"/>
                  </a:moveTo>
                  <a:lnTo>
                    <a:pt x="4148352" y="0"/>
                  </a:lnTo>
                  <a:lnTo>
                    <a:pt x="4148352" y="228159"/>
                  </a:lnTo>
                  <a:lnTo>
                    <a:pt x="0" y="228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8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229285" y="237104"/>
              <a:ext cx="8882552" cy="6540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20"/>
                </a:lnSpc>
              </a:pPr>
              <a:r>
                <a:rPr lang="en-US" sz="16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Most POS systems sell payments first. </a:t>
              </a:r>
              <a:r>
                <a:rPr lang="en-US" sz="16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Delta1st </a:t>
              </a:r>
              <a:r>
                <a:rPr lang="en-US" sz="16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was built to keep QSR lines moving, margins protected, and operations simple.</a:t>
              </a:r>
            </a:p>
          </p:txBody>
        </p:sp>
      </p:grpSp>
      <p:sp>
        <p:nvSpPr>
          <p:cNvPr id="56" name="Freeform 56"/>
          <p:cNvSpPr/>
          <p:nvPr/>
        </p:nvSpPr>
        <p:spPr>
          <a:xfrm>
            <a:off x="628182" y="4288068"/>
            <a:ext cx="2469775" cy="327245"/>
          </a:xfrm>
          <a:custGeom>
            <a:avLst/>
            <a:gdLst/>
            <a:ahLst/>
            <a:cxnLst/>
            <a:rect l="l" t="t" r="r" b="b"/>
            <a:pathLst>
              <a:path w="2469775" h="327245">
                <a:moveTo>
                  <a:pt x="0" y="0"/>
                </a:moveTo>
                <a:lnTo>
                  <a:pt x="2469776" y="0"/>
                </a:lnTo>
                <a:lnTo>
                  <a:pt x="2469776" y="327245"/>
                </a:lnTo>
                <a:lnTo>
                  <a:pt x="0" y="32724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57" name="Group 57"/>
          <p:cNvGrpSpPr/>
          <p:nvPr/>
        </p:nvGrpSpPr>
        <p:grpSpPr>
          <a:xfrm>
            <a:off x="431470" y="3292357"/>
            <a:ext cx="2799185" cy="1027761"/>
            <a:chOff x="0" y="0"/>
            <a:chExt cx="3732247" cy="1370348"/>
          </a:xfrm>
        </p:grpSpPr>
        <p:grpSp>
          <p:nvGrpSpPr>
            <p:cNvPr id="58" name="Group 58"/>
            <p:cNvGrpSpPr/>
            <p:nvPr/>
          </p:nvGrpSpPr>
          <p:grpSpPr>
            <a:xfrm>
              <a:off x="0" y="128448"/>
              <a:ext cx="3732247" cy="1074926"/>
              <a:chOff x="0" y="0"/>
              <a:chExt cx="1066356" cy="307122"/>
            </a:xfrm>
          </p:grpSpPr>
          <p:sp>
            <p:nvSpPr>
              <p:cNvPr id="59" name="Freeform 59"/>
              <p:cNvSpPr/>
              <p:nvPr/>
            </p:nvSpPr>
            <p:spPr>
              <a:xfrm>
                <a:off x="0" y="0"/>
                <a:ext cx="1066356" cy="307122"/>
              </a:xfrm>
              <a:custGeom>
                <a:avLst/>
                <a:gdLst/>
                <a:ahLst/>
                <a:cxnLst/>
                <a:rect l="l" t="t" r="r" b="b"/>
                <a:pathLst>
                  <a:path w="1066356" h="307122">
                    <a:moveTo>
                      <a:pt x="13829" y="0"/>
                    </a:moveTo>
                    <a:lnTo>
                      <a:pt x="1052527" y="0"/>
                    </a:lnTo>
                    <a:cubicBezTo>
                      <a:pt x="1060165" y="0"/>
                      <a:pt x="1066356" y="6191"/>
                      <a:pt x="1066356" y="13829"/>
                    </a:cubicBezTo>
                    <a:lnTo>
                      <a:pt x="1066356" y="293293"/>
                    </a:lnTo>
                    <a:cubicBezTo>
                      <a:pt x="1066356" y="300930"/>
                      <a:pt x="1060165" y="307122"/>
                      <a:pt x="1052527" y="307122"/>
                    </a:cubicBezTo>
                    <a:lnTo>
                      <a:pt x="13829" y="307122"/>
                    </a:lnTo>
                    <a:cubicBezTo>
                      <a:pt x="6191" y="307122"/>
                      <a:pt x="0" y="300930"/>
                      <a:pt x="0" y="293293"/>
                    </a:cubicBezTo>
                    <a:lnTo>
                      <a:pt x="0" y="13829"/>
                    </a:lnTo>
                    <a:cubicBezTo>
                      <a:pt x="0" y="6191"/>
                      <a:pt x="6191" y="0"/>
                      <a:pt x="13829" y="0"/>
                    </a:cubicBezTo>
                    <a:close/>
                  </a:path>
                </a:pathLst>
              </a:custGeom>
              <a:solidFill>
                <a:srgbClr val="73737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TextBox 60"/>
              <p:cNvSpPr txBox="1"/>
              <p:nvPr/>
            </p:nvSpPr>
            <p:spPr>
              <a:xfrm>
                <a:off x="0" y="-76200"/>
                <a:ext cx="1066356" cy="383322"/>
              </a:xfrm>
              <a:prstGeom prst="rect">
                <a:avLst/>
              </a:prstGeom>
            </p:spPr>
            <p:txBody>
              <a:bodyPr lIns="47790" tIns="47790" rIns="47790" bIns="47790" rtlCol="0" anchor="ctr"/>
              <a:lstStyle/>
              <a:p>
                <a:pPr marL="0" lvl="0" indent="0" algn="ctr">
                  <a:lnSpc>
                    <a:spcPts val="1977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61" name="Group 61"/>
            <p:cNvGrpSpPr/>
            <p:nvPr/>
          </p:nvGrpSpPr>
          <p:grpSpPr>
            <a:xfrm>
              <a:off x="137611" y="0"/>
              <a:ext cx="3401855" cy="1370348"/>
              <a:chOff x="0" y="0"/>
              <a:chExt cx="523161" cy="210742"/>
            </a:xfrm>
          </p:grpSpPr>
          <p:sp>
            <p:nvSpPr>
              <p:cNvPr id="62" name="Freeform 62"/>
              <p:cNvSpPr/>
              <p:nvPr/>
            </p:nvSpPr>
            <p:spPr>
              <a:xfrm>
                <a:off x="0" y="0"/>
                <a:ext cx="523161" cy="210742"/>
              </a:xfrm>
              <a:custGeom>
                <a:avLst/>
                <a:gdLst/>
                <a:ahLst/>
                <a:cxnLst/>
                <a:rect l="l" t="t" r="r" b="b"/>
                <a:pathLst>
                  <a:path w="523161" h="210742">
                    <a:moveTo>
                      <a:pt x="30344" y="0"/>
                    </a:moveTo>
                    <a:lnTo>
                      <a:pt x="492817" y="0"/>
                    </a:lnTo>
                    <a:cubicBezTo>
                      <a:pt x="509576" y="0"/>
                      <a:pt x="523161" y="13585"/>
                      <a:pt x="523161" y="30344"/>
                    </a:cubicBezTo>
                    <a:lnTo>
                      <a:pt x="523161" y="180398"/>
                    </a:lnTo>
                    <a:cubicBezTo>
                      <a:pt x="523161" y="188446"/>
                      <a:pt x="519964" y="196164"/>
                      <a:pt x="514274" y="201854"/>
                    </a:cubicBezTo>
                    <a:cubicBezTo>
                      <a:pt x="508583" y="207545"/>
                      <a:pt x="500865" y="210742"/>
                      <a:pt x="492817" y="210742"/>
                    </a:cubicBezTo>
                    <a:lnTo>
                      <a:pt x="30344" y="210742"/>
                    </a:lnTo>
                    <a:cubicBezTo>
                      <a:pt x="13585" y="210742"/>
                      <a:pt x="0" y="197156"/>
                      <a:pt x="0" y="180398"/>
                    </a:cubicBezTo>
                    <a:lnTo>
                      <a:pt x="0" y="30344"/>
                    </a:lnTo>
                    <a:cubicBezTo>
                      <a:pt x="0" y="13585"/>
                      <a:pt x="13585" y="0"/>
                      <a:pt x="30344" y="0"/>
                    </a:cubicBezTo>
                    <a:close/>
                  </a:path>
                </a:pathLst>
              </a:custGeom>
              <a:blipFill>
                <a:blip r:embed="rId11"/>
                <a:stretch>
                  <a:fillRect t="-29495" b="-9523"/>
                </a:stretch>
              </a:blipFill>
              <a:ln w="19050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63" name="Freeform 63"/>
          <p:cNvSpPr/>
          <p:nvPr/>
        </p:nvSpPr>
        <p:spPr>
          <a:xfrm>
            <a:off x="6532543" y="1245370"/>
            <a:ext cx="735180" cy="741669"/>
          </a:xfrm>
          <a:custGeom>
            <a:avLst/>
            <a:gdLst/>
            <a:ahLst/>
            <a:cxnLst/>
            <a:rect l="l" t="t" r="r" b="b"/>
            <a:pathLst>
              <a:path w="735180" h="741669">
                <a:moveTo>
                  <a:pt x="0" y="0"/>
                </a:moveTo>
                <a:lnTo>
                  <a:pt x="735180" y="0"/>
                </a:lnTo>
                <a:lnTo>
                  <a:pt x="735180" y="741670"/>
                </a:lnTo>
                <a:lnTo>
                  <a:pt x="0" y="7416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4" name="Freeform 64"/>
          <p:cNvSpPr/>
          <p:nvPr/>
        </p:nvSpPr>
        <p:spPr>
          <a:xfrm>
            <a:off x="4716886" y="5350801"/>
            <a:ext cx="2469775" cy="327245"/>
          </a:xfrm>
          <a:custGeom>
            <a:avLst/>
            <a:gdLst/>
            <a:ahLst/>
            <a:cxnLst/>
            <a:rect l="l" t="t" r="r" b="b"/>
            <a:pathLst>
              <a:path w="2469775" h="327245">
                <a:moveTo>
                  <a:pt x="0" y="0"/>
                </a:moveTo>
                <a:lnTo>
                  <a:pt x="2469775" y="0"/>
                </a:lnTo>
                <a:lnTo>
                  <a:pt x="2469775" y="327245"/>
                </a:lnTo>
                <a:lnTo>
                  <a:pt x="0" y="32724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65" name="Group 65"/>
          <p:cNvGrpSpPr/>
          <p:nvPr/>
        </p:nvGrpSpPr>
        <p:grpSpPr>
          <a:xfrm>
            <a:off x="4520174" y="4355089"/>
            <a:ext cx="2799185" cy="1027761"/>
            <a:chOff x="0" y="0"/>
            <a:chExt cx="3732247" cy="1370348"/>
          </a:xfrm>
        </p:grpSpPr>
        <p:grpSp>
          <p:nvGrpSpPr>
            <p:cNvPr id="66" name="Group 66"/>
            <p:cNvGrpSpPr/>
            <p:nvPr/>
          </p:nvGrpSpPr>
          <p:grpSpPr>
            <a:xfrm>
              <a:off x="0" y="128448"/>
              <a:ext cx="3732247" cy="1074926"/>
              <a:chOff x="0" y="0"/>
              <a:chExt cx="1066356" cy="307122"/>
            </a:xfrm>
          </p:grpSpPr>
          <p:sp>
            <p:nvSpPr>
              <p:cNvPr id="67" name="Freeform 67"/>
              <p:cNvSpPr/>
              <p:nvPr/>
            </p:nvSpPr>
            <p:spPr>
              <a:xfrm>
                <a:off x="0" y="0"/>
                <a:ext cx="1066356" cy="307122"/>
              </a:xfrm>
              <a:custGeom>
                <a:avLst/>
                <a:gdLst/>
                <a:ahLst/>
                <a:cxnLst/>
                <a:rect l="l" t="t" r="r" b="b"/>
                <a:pathLst>
                  <a:path w="1066356" h="307122">
                    <a:moveTo>
                      <a:pt x="13829" y="0"/>
                    </a:moveTo>
                    <a:lnTo>
                      <a:pt x="1052527" y="0"/>
                    </a:lnTo>
                    <a:cubicBezTo>
                      <a:pt x="1060165" y="0"/>
                      <a:pt x="1066356" y="6191"/>
                      <a:pt x="1066356" y="13829"/>
                    </a:cubicBezTo>
                    <a:lnTo>
                      <a:pt x="1066356" y="293293"/>
                    </a:lnTo>
                    <a:cubicBezTo>
                      <a:pt x="1066356" y="300930"/>
                      <a:pt x="1060165" y="307122"/>
                      <a:pt x="1052527" y="307122"/>
                    </a:cubicBezTo>
                    <a:lnTo>
                      <a:pt x="13829" y="307122"/>
                    </a:lnTo>
                    <a:cubicBezTo>
                      <a:pt x="6191" y="307122"/>
                      <a:pt x="0" y="300930"/>
                      <a:pt x="0" y="293293"/>
                    </a:cubicBezTo>
                    <a:lnTo>
                      <a:pt x="0" y="13829"/>
                    </a:lnTo>
                    <a:cubicBezTo>
                      <a:pt x="0" y="6191"/>
                      <a:pt x="6191" y="0"/>
                      <a:pt x="13829" y="0"/>
                    </a:cubicBezTo>
                    <a:close/>
                  </a:path>
                </a:pathLst>
              </a:custGeom>
              <a:solidFill>
                <a:srgbClr val="73737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TextBox 68"/>
              <p:cNvSpPr txBox="1"/>
              <p:nvPr/>
            </p:nvSpPr>
            <p:spPr>
              <a:xfrm>
                <a:off x="0" y="-76200"/>
                <a:ext cx="1066356" cy="383322"/>
              </a:xfrm>
              <a:prstGeom prst="rect">
                <a:avLst/>
              </a:prstGeom>
            </p:spPr>
            <p:txBody>
              <a:bodyPr lIns="47790" tIns="47790" rIns="47790" bIns="47790" rtlCol="0" anchor="ctr"/>
              <a:lstStyle/>
              <a:p>
                <a:pPr marL="0" lvl="0" indent="0" algn="ctr">
                  <a:lnSpc>
                    <a:spcPts val="1977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69" name="Group 69"/>
            <p:cNvGrpSpPr/>
            <p:nvPr/>
          </p:nvGrpSpPr>
          <p:grpSpPr>
            <a:xfrm>
              <a:off x="137611" y="0"/>
              <a:ext cx="3401855" cy="1370348"/>
              <a:chOff x="0" y="0"/>
              <a:chExt cx="523161" cy="210742"/>
            </a:xfrm>
          </p:grpSpPr>
          <p:sp>
            <p:nvSpPr>
              <p:cNvPr id="70" name="Freeform 70"/>
              <p:cNvSpPr/>
              <p:nvPr/>
            </p:nvSpPr>
            <p:spPr>
              <a:xfrm>
                <a:off x="0" y="0"/>
                <a:ext cx="523161" cy="210742"/>
              </a:xfrm>
              <a:custGeom>
                <a:avLst/>
                <a:gdLst/>
                <a:ahLst/>
                <a:cxnLst/>
                <a:rect l="l" t="t" r="r" b="b"/>
                <a:pathLst>
                  <a:path w="523161" h="210742">
                    <a:moveTo>
                      <a:pt x="30344" y="0"/>
                    </a:moveTo>
                    <a:lnTo>
                      <a:pt x="492817" y="0"/>
                    </a:lnTo>
                    <a:cubicBezTo>
                      <a:pt x="509576" y="0"/>
                      <a:pt x="523161" y="13585"/>
                      <a:pt x="523161" y="30344"/>
                    </a:cubicBezTo>
                    <a:lnTo>
                      <a:pt x="523161" y="180398"/>
                    </a:lnTo>
                    <a:cubicBezTo>
                      <a:pt x="523161" y="188446"/>
                      <a:pt x="519964" y="196164"/>
                      <a:pt x="514274" y="201854"/>
                    </a:cubicBezTo>
                    <a:cubicBezTo>
                      <a:pt x="508583" y="207545"/>
                      <a:pt x="500865" y="210742"/>
                      <a:pt x="492817" y="210742"/>
                    </a:cubicBezTo>
                    <a:lnTo>
                      <a:pt x="30344" y="210742"/>
                    </a:lnTo>
                    <a:cubicBezTo>
                      <a:pt x="13585" y="210742"/>
                      <a:pt x="0" y="197156"/>
                      <a:pt x="0" y="180398"/>
                    </a:cubicBezTo>
                    <a:lnTo>
                      <a:pt x="0" y="30344"/>
                    </a:lnTo>
                    <a:cubicBezTo>
                      <a:pt x="0" y="13585"/>
                      <a:pt x="13585" y="0"/>
                      <a:pt x="30344" y="0"/>
                    </a:cubicBezTo>
                    <a:close/>
                  </a:path>
                </a:pathLst>
              </a:custGeom>
              <a:blipFill>
                <a:blip r:embed="rId13"/>
                <a:stretch>
                  <a:fillRect t="-32487" b="-32487"/>
                </a:stretch>
              </a:blipFill>
              <a:ln w="19050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71" name="Group 71"/>
          <p:cNvGrpSpPr/>
          <p:nvPr/>
        </p:nvGrpSpPr>
        <p:grpSpPr>
          <a:xfrm>
            <a:off x="534568" y="6528177"/>
            <a:ext cx="3089680" cy="302816"/>
            <a:chOff x="0" y="0"/>
            <a:chExt cx="1176149" cy="115273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176150" cy="115273"/>
            </a:xfrm>
            <a:custGeom>
              <a:avLst/>
              <a:gdLst/>
              <a:ahLst/>
              <a:cxnLst/>
              <a:rect l="l" t="t" r="r" b="b"/>
              <a:pathLst>
                <a:path w="1176150" h="115273">
                  <a:moveTo>
                    <a:pt x="12529" y="0"/>
                  </a:moveTo>
                  <a:lnTo>
                    <a:pt x="1163621" y="0"/>
                  </a:lnTo>
                  <a:cubicBezTo>
                    <a:pt x="1170540" y="0"/>
                    <a:pt x="1176150" y="5609"/>
                    <a:pt x="1176150" y="12529"/>
                  </a:cubicBezTo>
                  <a:lnTo>
                    <a:pt x="1176150" y="102744"/>
                  </a:lnTo>
                  <a:cubicBezTo>
                    <a:pt x="1176150" y="109664"/>
                    <a:pt x="1170540" y="115273"/>
                    <a:pt x="1163621" y="115273"/>
                  </a:cubicBezTo>
                  <a:lnTo>
                    <a:pt x="12529" y="115273"/>
                  </a:lnTo>
                  <a:cubicBezTo>
                    <a:pt x="5609" y="115273"/>
                    <a:pt x="0" y="109664"/>
                    <a:pt x="0" y="102744"/>
                  </a:cubicBezTo>
                  <a:lnTo>
                    <a:pt x="0" y="12529"/>
                  </a:lnTo>
                  <a:cubicBezTo>
                    <a:pt x="0" y="5609"/>
                    <a:pt x="5609" y="0"/>
                    <a:pt x="12529" y="0"/>
                  </a:cubicBezTo>
                  <a:close/>
                </a:path>
              </a:pathLst>
            </a:custGeom>
            <a:solidFill>
              <a:srgbClr val="73737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0" y="-142875"/>
              <a:ext cx="1176149" cy="258148"/>
            </a:xfrm>
            <a:prstGeom prst="rect">
              <a:avLst/>
            </a:prstGeom>
          </p:spPr>
          <p:txBody>
            <a:bodyPr lIns="47825" tIns="47825" rIns="47825" bIns="47825" rtlCol="0" anchor="ctr"/>
            <a:lstStyle/>
            <a:p>
              <a:pPr algn="ctr">
                <a:lnSpc>
                  <a:spcPts val="3780"/>
                </a:lnSpc>
              </a:pPr>
              <a:endParaRPr/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591289" y="7345342"/>
            <a:ext cx="2976239" cy="368748"/>
            <a:chOff x="0" y="0"/>
            <a:chExt cx="3968318" cy="491663"/>
          </a:xfrm>
        </p:grpSpPr>
        <p:grpSp>
          <p:nvGrpSpPr>
            <p:cNvPr id="75" name="Group 75"/>
            <p:cNvGrpSpPr/>
            <p:nvPr/>
          </p:nvGrpSpPr>
          <p:grpSpPr>
            <a:xfrm>
              <a:off x="0" y="0"/>
              <a:ext cx="3968318" cy="491663"/>
              <a:chOff x="0" y="0"/>
              <a:chExt cx="1132966" cy="140371"/>
            </a:xfrm>
          </p:grpSpPr>
          <p:sp>
            <p:nvSpPr>
              <p:cNvPr id="76" name="Freeform 76"/>
              <p:cNvSpPr/>
              <p:nvPr/>
            </p:nvSpPr>
            <p:spPr>
              <a:xfrm>
                <a:off x="0" y="0"/>
                <a:ext cx="1132966" cy="140371"/>
              </a:xfrm>
              <a:custGeom>
                <a:avLst/>
                <a:gdLst/>
                <a:ahLst/>
                <a:cxnLst/>
                <a:rect l="l" t="t" r="r" b="b"/>
                <a:pathLst>
                  <a:path w="1132966" h="140371">
                    <a:moveTo>
                      <a:pt x="10405" y="0"/>
                    </a:moveTo>
                    <a:lnTo>
                      <a:pt x="1122561" y="0"/>
                    </a:lnTo>
                    <a:cubicBezTo>
                      <a:pt x="1128307" y="0"/>
                      <a:pt x="1132966" y="4658"/>
                      <a:pt x="1132966" y="10405"/>
                    </a:cubicBezTo>
                    <a:lnTo>
                      <a:pt x="1132966" y="129966"/>
                    </a:lnTo>
                    <a:cubicBezTo>
                      <a:pt x="1132966" y="132726"/>
                      <a:pt x="1131869" y="135372"/>
                      <a:pt x="1129918" y="137324"/>
                    </a:cubicBezTo>
                    <a:cubicBezTo>
                      <a:pt x="1127967" y="139275"/>
                      <a:pt x="1125320" y="140371"/>
                      <a:pt x="1122561" y="140371"/>
                    </a:cubicBezTo>
                    <a:lnTo>
                      <a:pt x="10405" y="140371"/>
                    </a:lnTo>
                    <a:cubicBezTo>
                      <a:pt x="4658" y="140371"/>
                      <a:pt x="0" y="135713"/>
                      <a:pt x="0" y="129966"/>
                    </a:cubicBezTo>
                    <a:lnTo>
                      <a:pt x="0" y="10405"/>
                    </a:lnTo>
                    <a:cubicBezTo>
                      <a:pt x="0" y="4658"/>
                      <a:pt x="4658" y="0"/>
                      <a:pt x="10405" y="0"/>
                    </a:cubicBezTo>
                    <a:close/>
                  </a:path>
                </a:pathLst>
              </a:custGeom>
              <a:solidFill>
                <a:srgbClr val="D6D6D6">
                  <a:alpha val="9804"/>
                </a:srgbClr>
              </a:solidFill>
              <a:ln w="19050" cap="sq">
                <a:solidFill>
                  <a:srgbClr val="27222C">
                    <a:alpha val="9804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" name="TextBox 77"/>
              <p:cNvSpPr txBox="1"/>
              <p:nvPr/>
            </p:nvSpPr>
            <p:spPr>
              <a:xfrm>
                <a:off x="0" y="-142875"/>
                <a:ext cx="1132966" cy="283246"/>
              </a:xfrm>
              <a:prstGeom prst="rect">
                <a:avLst/>
              </a:prstGeom>
            </p:spPr>
            <p:txBody>
              <a:bodyPr lIns="47825" tIns="47825" rIns="47825" bIns="47825" rtlCol="0" anchor="ctr"/>
              <a:lstStyle/>
              <a:p>
                <a:pPr algn="ctr">
                  <a:lnSpc>
                    <a:spcPts val="3780"/>
                  </a:lnSpc>
                </a:pPr>
                <a:endParaRPr/>
              </a:p>
            </p:txBody>
          </p:sp>
        </p:grpSp>
        <p:grpSp>
          <p:nvGrpSpPr>
            <p:cNvPr id="78" name="Group 78"/>
            <p:cNvGrpSpPr/>
            <p:nvPr/>
          </p:nvGrpSpPr>
          <p:grpSpPr>
            <a:xfrm>
              <a:off x="0" y="0"/>
              <a:ext cx="3968318" cy="491663"/>
              <a:chOff x="0" y="0"/>
              <a:chExt cx="1132966" cy="140371"/>
            </a:xfrm>
          </p:grpSpPr>
          <p:sp>
            <p:nvSpPr>
              <p:cNvPr id="79" name="Freeform 79"/>
              <p:cNvSpPr/>
              <p:nvPr/>
            </p:nvSpPr>
            <p:spPr>
              <a:xfrm>
                <a:off x="0" y="0"/>
                <a:ext cx="1132966" cy="140371"/>
              </a:xfrm>
              <a:custGeom>
                <a:avLst/>
                <a:gdLst/>
                <a:ahLst/>
                <a:cxnLst/>
                <a:rect l="l" t="t" r="r" b="b"/>
                <a:pathLst>
                  <a:path w="1132966" h="140371">
                    <a:moveTo>
                      <a:pt x="10405" y="0"/>
                    </a:moveTo>
                    <a:lnTo>
                      <a:pt x="1122561" y="0"/>
                    </a:lnTo>
                    <a:cubicBezTo>
                      <a:pt x="1128307" y="0"/>
                      <a:pt x="1132966" y="4658"/>
                      <a:pt x="1132966" y="10405"/>
                    </a:cubicBezTo>
                    <a:lnTo>
                      <a:pt x="1132966" y="129966"/>
                    </a:lnTo>
                    <a:cubicBezTo>
                      <a:pt x="1132966" y="132726"/>
                      <a:pt x="1131869" y="135372"/>
                      <a:pt x="1129918" y="137324"/>
                    </a:cubicBezTo>
                    <a:cubicBezTo>
                      <a:pt x="1127967" y="139275"/>
                      <a:pt x="1125320" y="140371"/>
                      <a:pt x="1122561" y="140371"/>
                    </a:cubicBezTo>
                    <a:lnTo>
                      <a:pt x="10405" y="140371"/>
                    </a:lnTo>
                    <a:cubicBezTo>
                      <a:pt x="4658" y="140371"/>
                      <a:pt x="0" y="135713"/>
                      <a:pt x="0" y="129966"/>
                    </a:cubicBezTo>
                    <a:lnTo>
                      <a:pt x="0" y="10405"/>
                    </a:lnTo>
                    <a:cubicBezTo>
                      <a:pt x="0" y="4658"/>
                      <a:pt x="4658" y="0"/>
                      <a:pt x="10405" y="0"/>
                    </a:cubicBezTo>
                    <a:close/>
                  </a:path>
                </a:pathLst>
              </a:custGeom>
              <a:solidFill>
                <a:srgbClr val="D6D6D6">
                  <a:alpha val="69804"/>
                </a:srgbClr>
              </a:solidFill>
              <a:ln w="9525" cap="sq">
                <a:solidFill>
                  <a:srgbClr val="27222C">
                    <a:alpha val="69804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TextBox 80"/>
              <p:cNvSpPr txBox="1"/>
              <p:nvPr/>
            </p:nvSpPr>
            <p:spPr>
              <a:xfrm>
                <a:off x="0" y="-142875"/>
                <a:ext cx="1132966" cy="283246"/>
              </a:xfrm>
              <a:prstGeom prst="rect">
                <a:avLst/>
              </a:prstGeom>
            </p:spPr>
            <p:txBody>
              <a:bodyPr lIns="47825" tIns="47825" rIns="47825" bIns="47825" rtlCol="0" anchor="ctr"/>
              <a:lstStyle/>
              <a:p>
                <a:pPr algn="ctr">
                  <a:lnSpc>
                    <a:spcPts val="3780"/>
                  </a:lnSpc>
                </a:pPr>
                <a:endParaRPr/>
              </a:p>
            </p:txBody>
          </p:sp>
        </p:grpSp>
        <p:sp>
          <p:nvSpPr>
            <p:cNvPr id="81" name="Freeform 81"/>
            <p:cNvSpPr/>
            <p:nvPr/>
          </p:nvSpPr>
          <p:spPr>
            <a:xfrm>
              <a:off x="225217" y="31141"/>
              <a:ext cx="351368" cy="421431"/>
            </a:xfrm>
            <a:custGeom>
              <a:avLst/>
              <a:gdLst/>
              <a:ahLst/>
              <a:cxnLst/>
              <a:rect l="l" t="t" r="r" b="b"/>
              <a:pathLst>
                <a:path w="351368" h="421431">
                  <a:moveTo>
                    <a:pt x="0" y="0"/>
                  </a:moveTo>
                  <a:lnTo>
                    <a:pt x="351369" y="0"/>
                  </a:lnTo>
                  <a:lnTo>
                    <a:pt x="351369" y="421432"/>
                  </a:lnTo>
                  <a:lnTo>
                    <a:pt x="0" y="421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TextBox 82"/>
            <p:cNvSpPr txBox="1"/>
            <p:nvPr/>
          </p:nvSpPr>
          <p:spPr>
            <a:xfrm>
              <a:off x="775818" y="52523"/>
              <a:ext cx="3012165" cy="4000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128"/>
                </a:lnSpc>
                <a:spcBef>
                  <a:spcPct val="0"/>
                </a:spcBef>
              </a:pPr>
              <a:r>
                <a:rPr lang="en-US" sz="940" u="none" strike="noStrike">
                  <a:solidFill>
                    <a:srgbClr val="1A1C24"/>
                  </a:solidFill>
                  <a:latin typeface="Arimo"/>
                  <a:ea typeface="Arimo"/>
                  <a:cs typeface="Arimo"/>
                  <a:sym typeface="Arimo"/>
                </a:rPr>
                <a:t>Fixed register workflows can slow service during peak hours</a:t>
              </a:r>
            </a:p>
          </p:txBody>
        </p:sp>
      </p:grpSp>
      <p:grpSp>
        <p:nvGrpSpPr>
          <p:cNvPr id="83" name="Group 83"/>
          <p:cNvGrpSpPr/>
          <p:nvPr/>
        </p:nvGrpSpPr>
        <p:grpSpPr>
          <a:xfrm>
            <a:off x="4059950" y="6793891"/>
            <a:ext cx="2976239" cy="516379"/>
            <a:chOff x="0" y="0"/>
            <a:chExt cx="3968318" cy="688505"/>
          </a:xfrm>
        </p:grpSpPr>
        <p:grpSp>
          <p:nvGrpSpPr>
            <p:cNvPr id="84" name="Group 84"/>
            <p:cNvGrpSpPr/>
            <p:nvPr/>
          </p:nvGrpSpPr>
          <p:grpSpPr>
            <a:xfrm>
              <a:off x="0" y="0"/>
              <a:ext cx="3968318" cy="688505"/>
              <a:chOff x="0" y="0"/>
              <a:chExt cx="1132966" cy="196570"/>
            </a:xfrm>
          </p:grpSpPr>
          <p:sp>
            <p:nvSpPr>
              <p:cNvPr id="85" name="Freeform 85"/>
              <p:cNvSpPr/>
              <p:nvPr/>
            </p:nvSpPr>
            <p:spPr>
              <a:xfrm>
                <a:off x="0" y="0"/>
                <a:ext cx="1132966" cy="196570"/>
              </a:xfrm>
              <a:custGeom>
                <a:avLst/>
                <a:gdLst/>
                <a:ahLst/>
                <a:cxnLst/>
                <a:rect l="l" t="t" r="r" b="b"/>
                <a:pathLst>
                  <a:path w="1132966" h="196570">
                    <a:moveTo>
                      <a:pt x="10405" y="0"/>
                    </a:moveTo>
                    <a:lnTo>
                      <a:pt x="1122561" y="0"/>
                    </a:lnTo>
                    <a:cubicBezTo>
                      <a:pt x="1128307" y="0"/>
                      <a:pt x="1132966" y="4658"/>
                      <a:pt x="1132966" y="10405"/>
                    </a:cubicBezTo>
                    <a:lnTo>
                      <a:pt x="1132966" y="186165"/>
                    </a:lnTo>
                    <a:cubicBezTo>
                      <a:pt x="1132966" y="188925"/>
                      <a:pt x="1131869" y="191571"/>
                      <a:pt x="1129918" y="193523"/>
                    </a:cubicBezTo>
                    <a:cubicBezTo>
                      <a:pt x="1127967" y="195474"/>
                      <a:pt x="1125320" y="196570"/>
                      <a:pt x="1122561" y="196570"/>
                    </a:cubicBezTo>
                    <a:lnTo>
                      <a:pt x="10405" y="196570"/>
                    </a:lnTo>
                    <a:cubicBezTo>
                      <a:pt x="4658" y="196570"/>
                      <a:pt x="0" y="191912"/>
                      <a:pt x="0" y="186165"/>
                    </a:cubicBezTo>
                    <a:lnTo>
                      <a:pt x="0" y="10405"/>
                    </a:lnTo>
                    <a:cubicBezTo>
                      <a:pt x="0" y="4658"/>
                      <a:pt x="4658" y="0"/>
                      <a:pt x="10405" y="0"/>
                    </a:cubicBezTo>
                    <a:close/>
                  </a:path>
                </a:pathLst>
              </a:custGeom>
              <a:solidFill>
                <a:srgbClr val="D6D6D6">
                  <a:alpha val="9804"/>
                </a:srgbClr>
              </a:solidFill>
              <a:ln w="19050" cap="sq">
                <a:solidFill>
                  <a:srgbClr val="1A1C24">
                    <a:alpha val="9804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TextBox 86"/>
              <p:cNvSpPr txBox="1"/>
              <p:nvPr/>
            </p:nvSpPr>
            <p:spPr>
              <a:xfrm>
                <a:off x="0" y="-142875"/>
                <a:ext cx="1132966" cy="339445"/>
              </a:xfrm>
              <a:prstGeom prst="rect">
                <a:avLst/>
              </a:prstGeom>
            </p:spPr>
            <p:txBody>
              <a:bodyPr lIns="47825" tIns="47825" rIns="47825" bIns="47825" rtlCol="0" anchor="ctr"/>
              <a:lstStyle/>
              <a:p>
                <a:pPr algn="ctr">
                  <a:lnSpc>
                    <a:spcPts val="3780"/>
                  </a:lnSpc>
                </a:pPr>
                <a:endParaRPr/>
              </a:p>
            </p:txBody>
          </p:sp>
        </p:grpSp>
        <p:grpSp>
          <p:nvGrpSpPr>
            <p:cNvPr id="87" name="Group 87"/>
            <p:cNvGrpSpPr/>
            <p:nvPr/>
          </p:nvGrpSpPr>
          <p:grpSpPr>
            <a:xfrm>
              <a:off x="0" y="0"/>
              <a:ext cx="3968318" cy="688505"/>
              <a:chOff x="0" y="0"/>
              <a:chExt cx="1132966" cy="196570"/>
            </a:xfrm>
          </p:grpSpPr>
          <p:sp>
            <p:nvSpPr>
              <p:cNvPr id="88" name="Freeform 88"/>
              <p:cNvSpPr/>
              <p:nvPr/>
            </p:nvSpPr>
            <p:spPr>
              <a:xfrm>
                <a:off x="0" y="0"/>
                <a:ext cx="1132966" cy="196570"/>
              </a:xfrm>
              <a:custGeom>
                <a:avLst/>
                <a:gdLst/>
                <a:ahLst/>
                <a:cxnLst/>
                <a:rect l="l" t="t" r="r" b="b"/>
                <a:pathLst>
                  <a:path w="1132966" h="196570">
                    <a:moveTo>
                      <a:pt x="10405" y="0"/>
                    </a:moveTo>
                    <a:lnTo>
                      <a:pt x="1122561" y="0"/>
                    </a:lnTo>
                    <a:cubicBezTo>
                      <a:pt x="1128307" y="0"/>
                      <a:pt x="1132966" y="4658"/>
                      <a:pt x="1132966" y="10405"/>
                    </a:cubicBezTo>
                    <a:lnTo>
                      <a:pt x="1132966" y="186165"/>
                    </a:lnTo>
                    <a:cubicBezTo>
                      <a:pt x="1132966" y="188925"/>
                      <a:pt x="1131869" y="191571"/>
                      <a:pt x="1129918" y="193523"/>
                    </a:cubicBezTo>
                    <a:cubicBezTo>
                      <a:pt x="1127967" y="195474"/>
                      <a:pt x="1125320" y="196570"/>
                      <a:pt x="1122561" y="196570"/>
                    </a:cubicBezTo>
                    <a:lnTo>
                      <a:pt x="10405" y="196570"/>
                    </a:lnTo>
                    <a:cubicBezTo>
                      <a:pt x="4658" y="196570"/>
                      <a:pt x="0" y="191912"/>
                      <a:pt x="0" y="186165"/>
                    </a:cubicBezTo>
                    <a:lnTo>
                      <a:pt x="0" y="10405"/>
                    </a:lnTo>
                    <a:cubicBezTo>
                      <a:pt x="0" y="4658"/>
                      <a:pt x="4658" y="0"/>
                      <a:pt x="10405" y="0"/>
                    </a:cubicBezTo>
                    <a:close/>
                  </a:path>
                </a:pathLst>
              </a:custGeom>
              <a:solidFill>
                <a:srgbClr val="D6D6D6">
                  <a:alpha val="69804"/>
                </a:srgbClr>
              </a:solidFill>
              <a:ln w="9525" cap="sq">
                <a:solidFill>
                  <a:srgbClr val="1A1C24">
                    <a:alpha val="69804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TextBox 89"/>
              <p:cNvSpPr txBox="1"/>
              <p:nvPr/>
            </p:nvSpPr>
            <p:spPr>
              <a:xfrm>
                <a:off x="0" y="-142875"/>
                <a:ext cx="1132966" cy="339445"/>
              </a:xfrm>
              <a:prstGeom prst="rect">
                <a:avLst/>
              </a:prstGeom>
            </p:spPr>
            <p:txBody>
              <a:bodyPr lIns="47825" tIns="47825" rIns="47825" bIns="47825" rtlCol="0" anchor="ctr"/>
              <a:lstStyle/>
              <a:p>
                <a:pPr algn="ctr">
                  <a:lnSpc>
                    <a:spcPts val="3780"/>
                  </a:lnSpc>
                </a:pPr>
                <a:endParaRPr/>
              </a:p>
            </p:txBody>
          </p:sp>
        </p:grpSp>
        <p:sp>
          <p:nvSpPr>
            <p:cNvPr id="90" name="TextBox 90"/>
            <p:cNvSpPr txBox="1"/>
            <p:nvPr/>
          </p:nvSpPr>
          <p:spPr>
            <a:xfrm>
              <a:off x="775818" y="61130"/>
              <a:ext cx="3156477" cy="5905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28"/>
                </a:lnSpc>
              </a:pPr>
              <a:r>
                <a:rPr lang="en-US" sz="940">
                  <a:solidFill>
                    <a:srgbClr val="1A1C24"/>
                  </a:solidFill>
                  <a:latin typeface="Arimo"/>
                  <a:ea typeface="Arimo"/>
                  <a:cs typeface="Arimo"/>
                  <a:sym typeface="Arimo"/>
                </a:rPr>
                <a:t>Purpose-built for quick service with </a:t>
              </a:r>
            </a:p>
            <a:p>
              <a:pPr algn="l">
                <a:lnSpc>
                  <a:spcPts val="1128"/>
                </a:lnSpc>
              </a:pPr>
              <a:r>
                <a:rPr lang="en-US" sz="940">
                  <a:solidFill>
                    <a:srgbClr val="1A1C24"/>
                  </a:solidFill>
                  <a:latin typeface="Arimo"/>
                  <a:ea typeface="Arimo"/>
                  <a:cs typeface="Arimo"/>
                  <a:sym typeface="Arimo"/>
                </a:rPr>
                <a:t>no table management or reservation overhead</a:t>
              </a:r>
            </a:p>
          </p:txBody>
        </p:sp>
        <p:sp>
          <p:nvSpPr>
            <p:cNvPr id="91" name="Freeform 91"/>
            <p:cNvSpPr/>
            <p:nvPr/>
          </p:nvSpPr>
          <p:spPr>
            <a:xfrm>
              <a:off x="158962" y="164472"/>
              <a:ext cx="440691" cy="399376"/>
            </a:xfrm>
            <a:custGeom>
              <a:avLst/>
              <a:gdLst/>
              <a:ahLst/>
              <a:cxnLst/>
              <a:rect l="l" t="t" r="r" b="b"/>
              <a:pathLst>
                <a:path w="440691" h="399376">
                  <a:moveTo>
                    <a:pt x="0" y="0"/>
                  </a:moveTo>
                  <a:lnTo>
                    <a:pt x="440691" y="0"/>
                  </a:lnTo>
                  <a:lnTo>
                    <a:pt x="440691" y="399376"/>
                  </a:lnTo>
                  <a:lnTo>
                    <a:pt x="0" y="3993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2" name="Group 92"/>
          <p:cNvGrpSpPr/>
          <p:nvPr/>
        </p:nvGrpSpPr>
        <p:grpSpPr>
          <a:xfrm>
            <a:off x="4003230" y="6525150"/>
            <a:ext cx="3089680" cy="292548"/>
            <a:chOff x="0" y="0"/>
            <a:chExt cx="4119574" cy="390063"/>
          </a:xfrm>
        </p:grpSpPr>
        <p:grpSp>
          <p:nvGrpSpPr>
            <p:cNvPr id="93" name="Group 93"/>
            <p:cNvGrpSpPr/>
            <p:nvPr/>
          </p:nvGrpSpPr>
          <p:grpSpPr>
            <a:xfrm>
              <a:off x="0" y="0"/>
              <a:ext cx="4119574" cy="390063"/>
              <a:chOff x="0" y="0"/>
              <a:chExt cx="1176149" cy="111364"/>
            </a:xfrm>
          </p:grpSpPr>
          <p:sp>
            <p:nvSpPr>
              <p:cNvPr id="94" name="Freeform 94"/>
              <p:cNvSpPr/>
              <p:nvPr/>
            </p:nvSpPr>
            <p:spPr>
              <a:xfrm>
                <a:off x="0" y="0"/>
                <a:ext cx="1176150" cy="111364"/>
              </a:xfrm>
              <a:custGeom>
                <a:avLst/>
                <a:gdLst/>
                <a:ahLst/>
                <a:cxnLst/>
                <a:rect l="l" t="t" r="r" b="b"/>
                <a:pathLst>
                  <a:path w="1176150" h="111364">
                    <a:moveTo>
                      <a:pt x="12529" y="0"/>
                    </a:moveTo>
                    <a:lnTo>
                      <a:pt x="1163621" y="0"/>
                    </a:lnTo>
                    <a:cubicBezTo>
                      <a:pt x="1170540" y="0"/>
                      <a:pt x="1176150" y="5609"/>
                      <a:pt x="1176150" y="12529"/>
                    </a:cubicBezTo>
                    <a:lnTo>
                      <a:pt x="1176150" y="98835"/>
                    </a:lnTo>
                    <a:cubicBezTo>
                      <a:pt x="1176150" y="105755"/>
                      <a:pt x="1170540" y="111364"/>
                      <a:pt x="1163621" y="111364"/>
                    </a:cubicBezTo>
                    <a:lnTo>
                      <a:pt x="12529" y="111364"/>
                    </a:lnTo>
                    <a:cubicBezTo>
                      <a:pt x="5609" y="111364"/>
                      <a:pt x="0" y="105755"/>
                      <a:pt x="0" y="98835"/>
                    </a:cubicBezTo>
                    <a:lnTo>
                      <a:pt x="0" y="12529"/>
                    </a:lnTo>
                    <a:cubicBezTo>
                      <a:pt x="0" y="5609"/>
                      <a:pt x="5609" y="0"/>
                      <a:pt x="12529" y="0"/>
                    </a:cubicBezTo>
                    <a:close/>
                  </a:path>
                </a:pathLst>
              </a:custGeom>
              <a:solidFill>
                <a:srgbClr val="737373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" name="TextBox 95"/>
              <p:cNvSpPr txBox="1"/>
              <p:nvPr/>
            </p:nvSpPr>
            <p:spPr>
              <a:xfrm>
                <a:off x="0" y="-171450"/>
                <a:ext cx="1176149" cy="282814"/>
              </a:xfrm>
              <a:prstGeom prst="rect">
                <a:avLst/>
              </a:prstGeom>
            </p:spPr>
            <p:txBody>
              <a:bodyPr lIns="47825" tIns="47825" rIns="47825" bIns="47825" rtlCol="0" anchor="ctr"/>
              <a:lstStyle/>
              <a:p>
                <a:pPr algn="ctr">
                  <a:lnSpc>
                    <a:spcPts val="3780"/>
                  </a:lnSpc>
                </a:pPr>
                <a:endParaRPr/>
              </a:p>
            </p:txBody>
          </p:sp>
        </p:grpSp>
        <p:sp>
          <p:nvSpPr>
            <p:cNvPr id="96" name="TextBox 96"/>
            <p:cNvSpPr txBox="1"/>
            <p:nvPr/>
          </p:nvSpPr>
          <p:spPr>
            <a:xfrm>
              <a:off x="841699" y="17232"/>
              <a:ext cx="2814552" cy="3365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20"/>
                </a:lnSpc>
              </a:pPr>
              <a:r>
                <a:rPr lang="en-US" sz="16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Delta1st</a:t>
              </a:r>
            </a:p>
          </p:txBody>
        </p:sp>
      </p:grpSp>
      <p:grpSp>
        <p:nvGrpSpPr>
          <p:cNvPr id="97" name="Group 97"/>
          <p:cNvGrpSpPr/>
          <p:nvPr/>
        </p:nvGrpSpPr>
        <p:grpSpPr>
          <a:xfrm>
            <a:off x="4059950" y="7739638"/>
            <a:ext cx="2976239" cy="368748"/>
            <a:chOff x="0" y="0"/>
            <a:chExt cx="3968318" cy="491663"/>
          </a:xfrm>
        </p:grpSpPr>
        <p:grpSp>
          <p:nvGrpSpPr>
            <p:cNvPr id="98" name="Group 98"/>
            <p:cNvGrpSpPr/>
            <p:nvPr/>
          </p:nvGrpSpPr>
          <p:grpSpPr>
            <a:xfrm>
              <a:off x="0" y="0"/>
              <a:ext cx="3968318" cy="491663"/>
              <a:chOff x="0" y="0"/>
              <a:chExt cx="1132966" cy="140371"/>
            </a:xfrm>
          </p:grpSpPr>
          <p:sp>
            <p:nvSpPr>
              <p:cNvPr id="99" name="Freeform 99"/>
              <p:cNvSpPr/>
              <p:nvPr/>
            </p:nvSpPr>
            <p:spPr>
              <a:xfrm>
                <a:off x="0" y="0"/>
                <a:ext cx="1132966" cy="140371"/>
              </a:xfrm>
              <a:custGeom>
                <a:avLst/>
                <a:gdLst/>
                <a:ahLst/>
                <a:cxnLst/>
                <a:rect l="l" t="t" r="r" b="b"/>
                <a:pathLst>
                  <a:path w="1132966" h="140371">
                    <a:moveTo>
                      <a:pt x="10405" y="0"/>
                    </a:moveTo>
                    <a:lnTo>
                      <a:pt x="1122561" y="0"/>
                    </a:lnTo>
                    <a:cubicBezTo>
                      <a:pt x="1128307" y="0"/>
                      <a:pt x="1132966" y="4658"/>
                      <a:pt x="1132966" y="10405"/>
                    </a:cubicBezTo>
                    <a:lnTo>
                      <a:pt x="1132966" y="129966"/>
                    </a:lnTo>
                    <a:cubicBezTo>
                      <a:pt x="1132966" y="132726"/>
                      <a:pt x="1131869" y="135372"/>
                      <a:pt x="1129918" y="137324"/>
                    </a:cubicBezTo>
                    <a:cubicBezTo>
                      <a:pt x="1127967" y="139275"/>
                      <a:pt x="1125320" y="140371"/>
                      <a:pt x="1122561" y="140371"/>
                    </a:cubicBezTo>
                    <a:lnTo>
                      <a:pt x="10405" y="140371"/>
                    </a:lnTo>
                    <a:cubicBezTo>
                      <a:pt x="4658" y="140371"/>
                      <a:pt x="0" y="135713"/>
                      <a:pt x="0" y="129966"/>
                    </a:cubicBezTo>
                    <a:lnTo>
                      <a:pt x="0" y="10405"/>
                    </a:lnTo>
                    <a:cubicBezTo>
                      <a:pt x="0" y="4658"/>
                      <a:pt x="4658" y="0"/>
                      <a:pt x="10405" y="0"/>
                    </a:cubicBezTo>
                    <a:close/>
                  </a:path>
                </a:pathLst>
              </a:custGeom>
              <a:solidFill>
                <a:srgbClr val="D6D6D6">
                  <a:alpha val="9804"/>
                </a:srgbClr>
              </a:solidFill>
              <a:ln w="19050" cap="sq">
                <a:solidFill>
                  <a:srgbClr val="1A1C24">
                    <a:alpha val="9804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0" name="TextBox 100"/>
              <p:cNvSpPr txBox="1"/>
              <p:nvPr/>
            </p:nvSpPr>
            <p:spPr>
              <a:xfrm>
                <a:off x="0" y="-142875"/>
                <a:ext cx="1132966" cy="283246"/>
              </a:xfrm>
              <a:prstGeom prst="rect">
                <a:avLst/>
              </a:prstGeom>
            </p:spPr>
            <p:txBody>
              <a:bodyPr lIns="47825" tIns="47825" rIns="47825" bIns="47825" rtlCol="0" anchor="ctr"/>
              <a:lstStyle/>
              <a:p>
                <a:pPr algn="ctr">
                  <a:lnSpc>
                    <a:spcPts val="3780"/>
                  </a:lnSpc>
                </a:pPr>
                <a:endParaRPr/>
              </a:p>
            </p:txBody>
          </p:sp>
        </p:grpSp>
        <p:grpSp>
          <p:nvGrpSpPr>
            <p:cNvPr id="101" name="Group 101"/>
            <p:cNvGrpSpPr/>
            <p:nvPr/>
          </p:nvGrpSpPr>
          <p:grpSpPr>
            <a:xfrm>
              <a:off x="0" y="0"/>
              <a:ext cx="3968318" cy="491663"/>
              <a:chOff x="0" y="0"/>
              <a:chExt cx="1132966" cy="140371"/>
            </a:xfrm>
          </p:grpSpPr>
          <p:sp>
            <p:nvSpPr>
              <p:cNvPr id="102" name="Freeform 102"/>
              <p:cNvSpPr/>
              <p:nvPr/>
            </p:nvSpPr>
            <p:spPr>
              <a:xfrm>
                <a:off x="0" y="0"/>
                <a:ext cx="1132966" cy="140371"/>
              </a:xfrm>
              <a:custGeom>
                <a:avLst/>
                <a:gdLst/>
                <a:ahLst/>
                <a:cxnLst/>
                <a:rect l="l" t="t" r="r" b="b"/>
                <a:pathLst>
                  <a:path w="1132966" h="140371">
                    <a:moveTo>
                      <a:pt x="10405" y="0"/>
                    </a:moveTo>
                    <a:lnTo>
                      <a:pt x="1122561" y="0"/>
                    </a:lnTo>
                    <a:cubicBezTo>
                      <a:pt x="1128307" y="0"/>
                      <a:pt x="1132966" y="4658"/>
                      <a:pt x="1132966" y="10405"/>
                    </a:cubicBezTo>
                    <a:lnTo>
                      <a:pt x="1132966" y="129966"/>
                    </a:lnTo>
                    <a:cubicBezTo>
                      <a:pt x="1132966" y="132726"/>
                      <a:pt x="1131869" y="135372"/>
                      <a:pt x="1129918" y="137324"/>
                    </a:cubicBezTo>
                    <a:cubicBezTo>
                      <a:pt x="1127967" y="139275"/>
                      <a:pt x="1125320" y="140371"/>
                      <a:pt x="1122561" y="140371"/>
                    </a:cubicBezTo>
                    <a:lnTo>
                      <a:pt x="10405" y="140371"/>
                    </a:lnTo>
                    <a:cubicBezTo>
                      <a:pt x="4658" y="140371"/>
                      <a:pt x="0" y="135713"/>
                      <a:pt x="0" y="129966"/>
                    </a:cubicBezTo>
                    <a:lnTo>
                      <a:pt x="0" y="10405"/>
                    </a:lnTo>
                    <a:cubicBezTo>
                      <a:pt x="0" y="4658"/>
                      <a:pt x="4658" y="0"/>
                      <a:pt x="10405" y="0"/>
                    </a:cubicBezTo>
                    <a:close/>
                  </a:path>
                </a:pathLst>
              </a:custGeom>
              <a:solidFill>
                <a:srgbClr val="D6D6D6">
                  <a:alpha val="69804"/>
                </a:srgbClr>
              </a:solidFill>
              <a:ln w="9525" cap="sq">
                <a:solidFill>
                  <a:srgbClr val="1A1C24">
                    <a:alpha val="69804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TextBox 103"/>
              <p:cNvSpPr txBox="1"/>
              <p:nvPr/>
            </p:nvSpPr>
            <p:spPr>
              <a:xfrm>
                <a:off x="0" y="-142875"/>
                <a:ext cx="1132966" cy="283246"/>
              </a:xfrm>
              <a:prstGeom prst="rect">
                <a:avLst/>
              </a:prstGeom>
            </p:spPr>
            <p:txBody>
              <a:bodyPr lIns="47825" tIns="47825" rIns="47825" bIns="47825" rtlCol="0" anchor="ctr"/>
              <a:lstStyle/>
              <a:p>
                <a:pPr algn="ctr">
                  <a:lnSpc>
                    <a:spcPts val="3780"/>
                  </a:lnSpc>
                </a:pPr>
                <a:endParaRPr/>
              </a:p>
            </p:txBody>
          </p:sp>
        </p:grpSp>
        <p:sp>
          <p:nvSpPr>
            <p:cNvPr id="104" name="TextBox 104"/>
            <p:cNvSpPr txBox="1"/>
            <p:nvPr/>
          </p:nvSpPr>
          <p:spPr>
            <a:xfrm>
              <a:off x="775818" y="38376"/>
              <a:ext cx="3012165" cy="4000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128"/>
                </a:lnSpc>
                <a:spcBef>
                  <a:spcPct val="0"/>
                </a:spcBef>
              </a:pPr>
              <a:r>
                <a:rPr lang="en-US" sz="940">
                  <a:solidFill>
                    <a:srgbClr val="1A1C24"/>
                  </a:solidFill>
                  <a:latin typeface="Arimo"/>
                  <a:ea typeface="Arimo"/>
                  <a:cs typeface="Arimo"/>
                  <a:sym typeface="Arimo"/>
                </a:rPr>
                <a:t>Fast</a:t>
              </a:r>
              <a:r>
                <a:rPr lang="en-US" sz="940" u="none" strike="noStrike">
                  <a:solidFill>
                    <a:srgbClr val="1A1C24"/>
                  </a:solidFill>
                  <a:latin typeface="Arimo"/>
                  <a:ea typeface="Arimo"/>
                  <a:cs typeface="Arimo"/>
                  <a:sym typeface="Arimo"/>
                </a:rPr>
                <a:t> menus, modifiers, and tip-at-sale designed for rapid checkout</a:t>
              </a:r>
            </a:p>
          </p:txBody>
        </p:sp>
        <p:sp>
          <p:nvSpPr>
            <p:cNvPr id="105" name="Freeform 105"/>
            <p:cNvSpPr/>
            <p:nvPr/>
          </p:nvSpPr>
          <p:spPr>
            <a:xfrm>
              <a:off x="143061" y="72251"/>
              <a:ext cx="411506" cy="340007"/>
            </a:xfrm>
            <a:custGeom>
              <a:avLst/>
              <a:gdLst/>
              <a:ahLst/>
              <a:cxnLst/>
              <a:rect l="l" t="t" r="r" b="b"/>
              <a:pathLst>
                <a:path w="411506" h="340007">
                  <a:moveTo>
                    <a:pt x="0" y="0"/>
                  </a:moveTo>
                  <a:lnTo>
                    <a:pt x="411506" y="0"/>
                  </a:lnTo>
                  <a:lnTo>
                    <a:pt x="411506" y="340007"/>
                  </a:lnTo>
                  <a:lnTo>
                    <a:pt x="0" y="3400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6" name="Group 106"/>
          <p:cNvGrpSpPr/>
          <p:nvPr/>
        </p:nvGrpSpPr>
        <p:grpSpPr>
          <a:xfrm>
            <a:off x="4059950" y="8131595"/>
            <a:ext cx="2976239" cy="368748"/>
            <a:chOff x="0" y="0"/>
            <a:chExt cx="1132966" cy="140371"/>
          </a:xfrm>
        </p:grpSpPr>
        <p:sp>
          <p:nvSpPr>
            <p:cNvPr id="107" name="Freeform 107"/>
            <p:cNvSpPr/>
            <p:nvPr/>
          </p:nvSpPr>
          <p:spPr>
            <a:xfrm>
              <a:off x="0" y="0"/>
              <a:ext cx="1132966" cy="140371"/>
            </a:xfrm>
            <a:custGeom>
              <a:avLst/>
              <a:gdLst/>
              <a:ahLst/>
              <a:cxnLst/>
              <a:rect l="l" t="t" r="r" b="b"/>
              <a:pathLst>
                <a:path w="1132966" h="140371">
                  <a:moveTo>
                    <a:pt x="10405" y="0"/>
                  </a:moveTo>
                  <a:lnTo>
                    <a:pt x="1122561" y="0"/>
                  </a:lnTo>
                  <a:cubicBezTo>
                    <a:pt x="1128307" y="0"/>
                    <a:pt x="1132966" y="4658"/>
                    <a:pt x="1132966" y="10405"/>
                  </a:cubicBezTo>
                  <a:lnTo>
                    <a:pt x="1132966" y="129966"/>
                  </a:lnTo>
                  <a:cubicBezTo>
                    <a:pt x="1132966" y="132726"/>
                    <a:pt x="1131869" y="135372"/>
                    <a:pt x="1129918" y="137324"/>
                  </a:cubicBezTo>
                  <a:cubicBezTo>
                    <a:pt x="1127967" y="139275"/>
                    <a:pt x="1125320" y="140371"/>
                    <a:pt x="1122561" y="140371"/>
                  </a:cubicBezTo>
                  <a:lnTo>
                    <a:pt x="10405" y="140371"/>
                  </a:lnTo>
                  <a:cubicBezTo>
                    <a:pt x="4658" y="140371"/>
                    <a:pt x="0" y="135713"/>
                    <a:pt x="0" y="129966"/>
                  </a:cubicBezTo>
                  <a:lnTo>
                    <a:pt x="0" y="10405"/>
                  </a:lnTo>
                  <a:cubicBezTo>
                    <a:pt x="0" y="4658"/>
                    <a:pt x="4658" y="0"/>
                    <a:pt x="10405" y="0"/>
                  </a:cubicBezTo>
                  <a:close/>
                </a:path>
              </a:pathLst>
            </a:custGeom>
            <a:solidFill>
              <a:srgbClr val="D6D6D6">
                <a:alpha val="69804"/>
              </a:srgbClr>
            </a:solidFill>
            <a:ln w="9525" cap="sq">
              <a:solidFill>
                <a:srgbClr val="1A1C24">
                  <a:alpha val="6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TextBox 108"/>
            <p:cNvSpPr txBox="1"/>
            <p:nvPr/>
          </p:nvSpPr>
          <p:spPr>
            <a:xfrm>
              <a:off x="0" y="-142875"/>
              <a:ext cx="1132966" cy="283246"/>
            </a:xfrm>
            <a:prstGeom prst="rect">
              <a:avLst/>
            </a:prstGeom>
          </p:spPr>
          <p:txBody>
            <a:bodyPr lIns="47825" tIns="47825" rIns="47825" bIns="47825" rtlCol="0" anchor="ctr"/>
            <a:lstStyle/>
            <a:p>
              <a:pPr algn="ctr">
                <a:lnSpc>
                  <a:spcPts val="3780"/>
                </a:lnSpc>
              </a:pPr>
              <a:endParaRPr/>
            </a:p>
          </p:txBody>
        </p:sp>
      </p:grpSp>
      <p:sp>
        <p:nvSpPr>
          <p:cNvPr id="109" name="Freeform 109"/>
          <p:cNvSpPr/>
          <p:nvPr/>
        </p:nvSpPr>
        <p:spPr>
          <a:xfrm>
            <a:off x="4215763" y="8175060"/>
            <a:ext cx="293927" cy="293927"/>
          </a:xfrm>
          <a:custGeom>
            <a:avLst/>
            <a:gdLst/>
            <a:ahLst/>
            <a:cxnLst/>
            <a:rect l="l" t="t" r="r" b="b"/>
            <a:pathLst>
              <a:path w="293927" h="293927">
                <a:moveTo>
                  <a:pt x="0" y="0"/>
                </a:moveTo>
                <a:lnTo>
                  <a:pt x="293927" y="0"/>
                </a:lnTo>
                <a:lnTo>
                  <a:pt x="293927" y="293927"/>
                </a:lnTo>
                <a:lnTo>
                  <a:pt x="0" y="2939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0" name="TextBox 110"/>
          <p:cNvSpPr txBox="1"/>
          <p:nvPr/>
        </p:nvSpPr>
        <p:spPr>
          <a:xfrm>
            <a:off x="4641814" y="8154043"/>
            <a:ext cx="226915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28"/>
              </a:lnSpc>
              <a:spcBef>
                <a:spcPct val="0"/>
              </a:spcBef>
            </a:pPr>
            <a:r>
              <a:rPr lang="en-US" sz="940">
                <a:solidFill>
                  <a:srgbClr val="1A1C24"/>
                </a:solidFill>
                <a:latin typeface="Arimo"/>
                <a:ea typeface="Arimo"/>
                <a:cs typeface="Arimo"/>
                <a:sym typeface="Arimo"/>
              </a:rPr>
              <a:t>T</a:t>
            </a:r>
            <a:r>
              <a:rPr lang="en-US" sz="940" u="none" strike="noStrike">
                <a:solidFill>
                  <a:srgbClr val="1A1C24"/>
                </a:solidFill>
                <a:latin typeface="Arimo"/>
                <a:ea typeface="Arimo"/>
                <a:cs typeface="Arimo"/>
                <a:sym typeface="Arimo"/>
              </a:rPr>
              <a:t>ransactions, payments, and reporting unified in one system</a:t>
            </a:r>
          </a:p>
        </p:txBody>
      </p:sp>
      <p:grpSp>
        <p:nvGrpSpPr>
          <p:cNvPr id="111" name="Group 111"/>
          <p:cNvGrpSpPr/>
          <p:nvPr/>
        </p:nvGrpSpPr>
        <p:grpSpPr>
          <a:xfrm>
            <a:off x="4059950" y="8534283"/>
            <a:ext cx="2976239" cy="368748"/>
            <a:chOff x="0" y="0"/>
            <a:chExt cx="3968318" cy="491663"/>
          </a:xfrm>
        </p:grpSpPr>
        <p:grpSp>
          <p:nvGrpSpPr>
            <p:cNvPr id="112" name="Group 112"/>
            <p:cNvGrpSpPr/>
            <p:nvPr/>
          </p:nvGrpSpPr>
          <p:grpSpPr>
            <a:xfrm>
              <a:off x="0" y="0"/>
              <a:ext cx="3968318" cy="491663"/>
              <a:chOff x="0" y="0"/>
              <a:chExt cx="1132966" cy="140371"/>
            </a:xfrm>
          </p:grpSpPr>
          <p:sp>
            <p:nvSpPr>
              <p:cNvPr id="113" name="Freeform 113"/>
              <p:cNvSpPr/>
              <p:nvPr/>
            </p:nvSpPr>
            <p:spPr>
              <a:xfrm>
                <a:off x="0" y="0"/>
                <a:ext cx="1132966" cy="140371"/>
              </a:xfrm>
              <a:custGeom>
                <a:avLst/>
                <a:gdLst/>
                <a:ahLst/>
                <a:cxnLst/>
                <a:rect l="l" t="t" r="r" b="b"/>
                <a:pathLst>
                  <a:path w="1132966" h="140371">
                    <a:moveTo>
                      <a:pt x="10405" y="0"/>
                    </a:moveTo>
                    <a:lnTo>
                      <a:pt x="1122561" y="0"/>
                    </a:lnTo>
                    <a:cubicBezTo>
                      <a:pt x="1128307" y="0"/>
                      <a:pt x="1132966" y="4658"/>
                      <a:pt x="1132966" y="10405"/>
                    </a:cubicBezTo>
                    <a:lnTo>
                      <a:pt x="1132966" y="129966"/>
                    </a:lnTo>
                    <a:cubicBezTo>
                      <a:pt x="1132966" y="132726"/>
                      <a:pt x="1131869" y="135372"/>
                      <a:pt x="1129918" y="137324"/>
                    </a:cubicBezTo>
                    <a:cubicBezTo>
                      <a:pt x="1127967" y="139275"/>
                      <a:pt x="1125320" y="140371"/>
                      <a:pt x="1122561" y="140371"/>
                    </a:cubicBezTo>
                    <a:lnTo>
                      <a:pt x="10405" y="140371"/>
                    </a:lnTo>
                    <a:cubicBezTo>
                      <a:pt x="4658" y="140371"/>
                      <a:pt x="0" y="135713"/>
                      <a:pt x="0" y="129966"/>
                    </a:cubicBezTo>
                    <a:lnTo>
                      <a:pt x="0" y="10405"/>
                    </a:lnTo>
                    <a:cubicBezTo>
                      <a:pt x="0" y="4658"/>
                      <a:pt x="4658" y="0"/>
                      <a:pt x="10405" y="0"/>
                    </a:cubicBezTo>
                    <a:close/>
                  </a:path>
                </a:pathLst>
              </a:custGeom>
              <a:solidFill>
                <a:srgbClr val="D6D6D6">
                  <a:alpha val="9804"/>
                </a:srgbClr>
              </a:solidFill>
              <a:ln w="19050" cap="sq">
                <a:solidFill>
                  <a:srgbClr val="1A1C24">
                    <a:alpha val="9804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" name="TextBox 114"/>
              <p:cNvSpPr txBox="1"/>
              <p:nvPr/>
            </p:nvSpPr>
            <p:spPr>
              <a:xfrm>
                <a:off x="0" y="-142875"/>
                <a:ext cx="1132966" cy="283246"/>
              </a:xfrm>
              <a:prstGeom prst="rect">
                <a:avLst/>
              </a:prstGeom>
            </p:spPr>
            <p:txBody>
              <a:bodyPr lIns="47825" tIns="47825" rIns="47825" bIns="47825" rtlCol="0" anchor="ctr"/>
              <a:lstStyle/>
              <a:p>
                <a:pPr algn="ctr">
                  <a:lnSpc>
                    <a:spcPts val="3780"/>
                  </a:lnSpc>
                </a:pPr>
                <a:endParaRPr/>
              </a:p>
            </p:txBody>
          </p:sp>
        </p:grpSp>
        <p:grpSp>
          <p:nvGrpSpPr>
            <p:cNvPr id="115" name="Group 115"/>
            <p:cNvGrpSpPr/>
            <p:nvPr/>
          </p:nvGrpSpPr>
          <p:grpSpPr>
            <a:xfrm>
              <a:off x="0" y="0"/>
              <a:ext cx="3968318" cy="491663"/>
              <a:chOff x="0" y="0"/>
              <a:chExt cx="1132966" cy="140371"/>
            </a:xfrm>
          </p:grpSpPr>
          <p:sp>
            <p:nvSpPr>
              <p:cNvPr id="116" name="Freeform 116"/>
              <p:cNvSpPr/>
              <p:nvPr/>
            </p:nvSpPr>
            <p:spPr>
              <a:xfrm>
                <a:off x="0" y="0"/>
                <a:ext cx="1132966" cy="140371"/>
              </a:xfrm>
              <a:custGeom>
                <a:avLst/>
                <a:gdLst/>
                <a:ahLst/>
                <a:cxnLst/>
                <a:rect l="l" t="t" r="r" b="b"/>
                <a:pathLst>
                  <a:path w="1132966" h="140371">
                    <a:moveTo>
                      <a:pt x="10405" y="0"/>
                    </a:moveTo>
                    <a:lnTo>
                      <a:pt x="1122561" y="0"/>
                    </a:lnTo>
                    <a:cubicBezTo>
                      <a:pt x="1128307" y="0"/>
                      <a:pt x="1132966" y="4658"/>
                      <a:pt x="1132966" y="10405"/>
                    </a:cubicBezTo>
                    <a:lnTo>
                      <a:pt x="1132966" y="129966"/>
                    </a:lnTo>
                    <a:cubicBezTo>
                      <a:pt x="1132966" y="132726"/>
                      <a:pt x="1131869" y="135372"/>
                      <a:pt x="1129918" y="137324"/>
                    </a:cubicBezTo>
                    <a:cubicBezTo>
                      <a:pt x="1127967" y="139275"/>
                      <a:pt x="1125320" y="140371"/>
                      <a:pt x="1122561" y="140371"/>
                    </a:cubicBezTo>
                    <a:lnTo>
                      <a:pt x="10405" y="140371"/>
                    </a:lnTo>
                    <a:cubicBezTo>
                      <a:pt x="4658" y="140371"/>
                      <a:pt x="0" y="135713"/>
                      <a:pt x="0" y="129966"/>
                    </a:cubicBezTo>
                    <a:lnTo>
                      <a:pt x="0" y="10405"/>
                    </a:lnTo>
                    <a:cubicBezTo>
                      <a:pt x="0" y="4658"/>
                      <a:pt x="4658" y="0"/>
                      <a:pt x="10405" y="0"/>
                    </a:cubicBezTo>
                    <a:close/>
                  </a:path>
                </a:pathLst>
              </a:custGeom>
              <a:solidFill>
                <a:srgbClr val="D6D6D6">
                  <a:alpha val="69804"/>
                </a:srgbClr>
              </a:solidFill>
              <a:ln w="9525" cap="sq">
                <a:solidFill>
                  <a:srgbClr val="1A1C24">
                    <a:alpha val="69804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" name="TextBox 117"/>
              <p:cNvSpPr txBox="1"/>
              <p:nvPr/>
            </p:nvSpPr>
            <p:spPr>
              <a:xfrm>
                <a:off x="0" y="-142875"/>
                <a:ext cx="1132966" cy="283246"/>
              </a:xfrm>
              <a:prstGeom prst="rect">
                <a:avLst/>
              </a:prstGeom>
            </p:spPr>
            <p:txBody>
              <a:bodyPr lIns="47825" tIns="47825" rIns="47825" bIns="47825" rtlCol="0" anchor="ctr"/>
              <a:lstStyle/>
              <a:p>
                <a:pPr algn="ctr">
                  <a:lnSpc>
                    <a:spcPts val="3780"/>
                  </a:lnSpc>
                </a:pPr>
                <a:endParaRPr/>
              </a:p>
            </p:txBody>
          </p:sp>
        </p:grpSp>
        <p:sp>
          <p:nvSpPr>
            <p:cNvPr id="118" name="TextBox 118"/>
            <p:cNvSpPr txBox="1"/>
            <p:nvPr/>
          </p:nvSpPr>
          <p:spPr>
            <a:xfrm>
              <a:off x="775818" y="62082"/>
              <a:ext cx="2891956" cy="4000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128"/>
                </a:lnSpc>
                <a:spcBef>
                  <a:spcPct val="0"/>
                </a:spcBef>
              </a:pPr>
              <a:r>
                <a:rPr lang="en-US" sz="940">
                  <a:solidFill>
                    <a:srgbClr val="1A1C24"/>
                  </a:solidFill>
                  <a:latin typeface="Arimo"/>
                  <a:ea typeface="Arimo"/>
                  <a:cs typeface="Arimo"/>
                  <a:sym typeface="Arimo"/>
                </a:rPr>
                <a:t>Lower cost </a:t>
              </a:r>
              <a:r>
                <a:rPr lang="en-US" sz="940" u="none" strike="noStrike">
                  <a:solidFill>
                    <a:srgbClr val="1A1C24"/>
                  </a:solidFill>
                  <a:latin typeface="Arimo"/>
                  <a:ea typeface="Arimo"/>
                  <a:cs typeface="Arimo"/>
                  <a:sym typeface="Arimo"/>
                </a:rPr>
                <a:t>and simpler operation for order-at-counter environments</a:t>
              </a:r>
            </a:p>
          </p:txBody>
        </p:sp>
        <p:sp>
          <p:nvSpPr>
            <p:cNvPr id="119" name="Freeform 119"/>
            <p:cNvSpPr/>
            <p:nvPr/>
          </p:nvSpPr>
          <p:spPr>
            <a:xfrm>
              <a:off x="207750" y="50800"/>
              <a:ext cx="349745" cy="354173"/>
            </a:xfrm>
            <a:custGeom>
              <a:avLst/>
              <a:gdLst/>
              <a:ahLst/>
              <a:cxnLst/>
              <a:rect l="l" t="t" r="r" b="b"/>
              <a:pathLst>
                <a:path w="349745" h="354173">
                  <a:moveTo>
                    <a:pt x="0" y="0"/>
                  </a:moveTo>
                  <a:lnTo>
                    <a:pt x="349745" y="0"/>
                  </a:lnTo>
                  <a:lnTo>
                    <a:pt x="349745" y="354173"/>
                  </a:lnTo>
                  <a:lnTo>
                    <a:pt x="0" y="354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0" name="Group 120"/>
          <p:cNvGrpSpPr/>
          <p:nvPr/>
        </p:nvGrpSpPr>
        <p:grpSpPr>
          <a:xfrm>
            <a:off x="4059950" y="7345342"/>
            <a:ext cx="2976239" cy="368748"/>
            <a:chOff x="0" y="0"/>
            <a:chExt cx="1132966" cy="140371"/>
          </a:xfrm>
        </p:grpSpPr>
        <p:sp>
          <p:nvSpPr>
            <p:cNvPr id="121" name="Freeform 121"/>
            <p:cNvSpPr/>
            <p:nvPr/>
          </p:nvSpPr>
          <p:spPr>
            <a:xfrm>
              <a:off x="0" y="0"/>
              <a:ext cx="1132966" cy="140371"/>
            </a:xfrm>
            <a:custGeom>
              <a:avLst/>
              <a:gdLst/>
              <a:ahLst/>
              <a:cxnLst/>
              <a:rect l="l" t="t" r="r" b="b"/>
              <a:pathLst>
                <a:path w="1132966" h="140371">
                  <a:moveTo>
                    <a:pt x="10405" y="0"/>
                  </a:moveTo>
                  <a:lnTo>
                    <a:pt x="1122561" y="0"/>
                  </a:lnTo>
                  <a:cubicBezTo>
                    <a:pt x="1128307" y="0"/>
                    <a:pt x="1132966" y="4658"/>
                    <a:pt x="1132966" y="10405"/>
                  </a:cubicBezTo>
                  <a:lnTo>
                    <a:pt x="1132966" y="129966"/>
                  </a:lnTo>
                  <a:cubicBezTo>
                    <a:pt x="1132966" y="132726"/>
                    <a:pt x="1131869" y="135372"/>
                    <a:pt x="1129918" y="137324"/>
                  </a:cubicBezTo>
                  <a:cubicBezTo>
                    <a:pt x="1127967" y="139275"/>
                    <a:pt x="1125320" y="140371"/>
                    <a:pt x="1122561" y="140371"/>
                  </a:cubicBezTo>
                  <a:lnTo>
                    <a:pt x="10405" y="140371"/>
                  </a:lnTo>
                  <a:cubicBezTo>
                    <a:pt x="4658" y="140371"/>
                    <a:pt x="0" y="135713"/>
                    <a:pt x="0" y="129966"/>
                  </a:cubicBezTo>
                  <a:lnTo>
                    <a:pt x="0" y="10405"/>
                  </a:lnTo>
                  <a:cubicBezTo>
                    <a:pt x="0" y="4658"/>
                    <a:pt x="4658" y="0"/>
                    <a:pt x="10405" y="0"/>
                  </a:cubicBezTo>
                  <a:close/>
                </a:path>
              </a:pathLst>
            </a:custGeom>
            <a:solidFill>
              <a:srgbClr val="D6D6D6">
                <a:alpha val="69804"/>
              </a:srgbClr>
            </a:solidFill>
            <a:ln w="9525" cap="sq">
              <a:solidFill>
                <a:srgbClr val="1A1C24">
                  <a:alpha val="6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" name="TextBox 122"/>
            <p:cNvSpPr txBox="1"/>
            <p:nvPr/>
          </p:nvSpPr>
          <p:spPr>
            <a:xfrm>
              <a:off x="0" y="-142875"/>
              <a:ext cx="1132966" cy="283246"/>
            </a:xfrm>
            <a:prstGeom prst="rect">
              <a:avLst/>
            </a:prstGeom>
          </p:spPr>
          <p:txBody>
            <a:bodyPr lIns="47825" tIns="47825" rIns="47825" bIns="47825" rtlCol="0" anchor="ctr"/>
            <a:lstStyle/>
            <a:p>
              <a:pPr algn="ctr">
                <a:lnSpc>
                  <a:spcPts val="3780"/>
                </a:lnSpc>
              </a:pPr>
              <a:endParaRPr/>
            </a:p>
          </p:txBody>
        </p:sp>
      </p:grpSp>
      <p:sp>
        <p:nvSpPr>
          <p:cNvPr id="123" name="Freeform 123"/>
          <p:cNvSpPr/>
          <p:nvPr/>
        </p:nvSpPr>
        <p:spPr>
          <a:xfrm>
            <a:off x="4215763" y="7379036"/>
            <a:ext cx="293927" cy="293927"/>
          </a:xfrm>
          <a:custGeom>
            <a:avLst/>
            <a:gdLst/>
            <a:ahLst/>
            <a:cxnLst/>
            <a:rect l="l" t="t" r="r" b="b"/>
            <a:pathLst>
              <a:path w="293927" h="293927">
                <a:moveTo>
                  <a:pt x="0" y="0"/>
                </a:moveTo>
                <a:lnTo>
                  <a:pt x="293927" y="0"/>
                </a:lnTo>
                <a:lnTo>
                  <a:pt x="293927" y="293927"/>
                </a:lnTo>
                <a:lnTo>
                  <a:pt x="0" y="2939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4" name="TextBox 124"/>
          <p:cNvSpPr txBox="1"/>
          <p:nvPr/>
        </p:nvSpPr>
        <p:spPr>
          <a:xfrm>
            <a:off x="4641814" y="7376945"/>
            <a:ext cx="2361752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28"/>
              </a:lnSpc>
              <a:spcBef>
                <a:spcPct val="0"/>
              </a:spcBef>
            </a:pPr>
            <a:r>
              <a:rPr lang="en-US" sz="940">
                <a:solidFill>
                  <a:srgbClr val="1A1C24"/>
                </a:solidFill>
                <a:latin typeface="Arimo"/>
                <a:ea typeface="Arimo"/>
                <a:cs typeface="Arimo"/>
                <a:sym typeface="Arimo"/>
              </a:rPr>
              <a:t>Mob</a:t>
            </a:r>
            <a:r>
              <a:rPr lang="en-US" sz="940" u="none" strike="noStrike">
                <a:solidFill>
                  <a:srgbClr val="1A1C24"/>
                </a:solidFill>
                <a:latin typeface="Arimo"/>
                <a:ea typeface="Arimo"/>
                <a:cs typeface="Arimo"/>
                <a:sym typeface="Arimo"/>
              </a:rPr>
              <a:t>ile and countertop devices allows staff to take orders and payments anywhere</a:t>
            </a:r>
          </a:p>
        </p:txBody>
      </p:sp>
      <p:grpSp>
        <p:nvGrpSpPr>
          <p:cNvPr id="125" name="Group 125"/>
          <p:cNvGrpSpPr/>
          <p:nvPr/>
        </p:nvGrpSpPr>
        <p:grpSpPr>
          <a:xfrm>
            <a:off x="-322344" y="8743654"/>
            <a:ext cx="8172883" cy="1400234"/>
            <a:chOff x="0" y="-533795"/>
            <a:chExt cx="10897179" cy="1866979"/>
          </a:xfrm>
        </p:grpSpPr>
        <p:sp>
          <p:nvSpPr>
            <p:cNvPr id="126" name="Freeform 126"/>
            <p:cNvSpPr/>
            <p:nvPr/>
          </p:nvSpPr>
          <p:spPr>
            <a:xfrm>
              <a:off x="3472898" y="1033229"/>
              <a:ext cx="4148352" cy="228159"/>
            </a:xfrm>
            <a:custGeom>
              <a:avLst/>
              <a:gdLst/>
              <a:ahLst/>
              <a:cxnLst/>
              <a:rect l="l" t="t" r="r" b="b"/>
              <a:pathLst>
                <a:path w="4148352" h="228159">
                  <a:moveTo>
                    <a:pt x="0" y="0"/>
                  </a:moveTo>
                  <a:lnTo>
                    <a:pt x="4148352" y="0"/>
                  </a:lnTo>
                  <a:lnTo>
                    <a:pt x="4148352" y="228159"/>
                  </a:lnTo>
                  <a:lnTo>
                    <a:pt x="0" y="228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8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127" name="Group 127"/>
            <p:cNvGrpSpPr/>
            <p:nvPr/>
          </p:nvGrpSpPr>
          <p:grpSpPr>
            <a:xfrm>
              <a:off x="0" y="-533795"/>
              <a:ext cx="10897179" cy="1866979"/>
              <a:chOff x="0" y="-152400"/>
              <a:chExt cx="3111174" cy="533028"/>
            </a:xfrm>
          </p:grpSpPr>
          <p:sp>
            <p:nvSpPr>
              <p:cNvPr id="128" name="Freeform 128"/>
              <p:cNvSpPr/>
              <p:nvPr/>
            </p:nvSpPr>
            <p:spPr>
              <a:xfrm>
                <a:off x="122707" y="-23572"/>
                <a:ext cx="2958722" cy="404200"/>
              </a:xfrm>
              <a:custGeom>
                <a:avLst/>
                <a:gdLst/>
                <a:ahLst/>
                <a:cxnLst/>
                <a:rect l="l" t="t" r="r" b="b"/>
                <a:pathLst>
                  <a:path w="3111174" h="327560">
                    <a:moveTo>
                      <a:pt x="4740" y="0"/>
                    </a:moveTo>
                    <a:lnTo>
                      <a:pt x="3106434" y="0"/>
                    </a:lnTo>
                    <a:cubicBezTo>
                      <a:pt x="3107692" y="0"/>
                      <a:pt x="3108897" y="499"/>
                      <a:pt x="3109786" y="1388"/>
                    </a:cubicBezTo>
                    <a:cubicBezTo>
                      <a:pt x="3110675" y="2277"/>
                      <a:pt x="3111174" y="3483"/>
                      <a:pt x="3111174" y="4740"/>
                    </a:cubicBezTo>
                    <a:lnTo>
                      <a:pt x="3111174" y="322820"/>
                    </a:lnTo>
                    <a:cubicBezTo>
                      <a:pt x="3111174" y="325438"/>
                      <a:pt x="3109052" y="327560"/>
                      <a:pt x="3106434" y="327560"/>
                    </a:cubicBezTo>
                    <a:lnTo>
                      <a:pt x="4740" y="327560"/>
                    </a:lnTo>
                    <a:cubicBezTo>
                      <a:pt x="2122" y="327560"/>
                      <a:pt x="0" y="325438"/>
                      <a:pt x="0" y="322820"/>
                    </a:cubicBezTo>
                    <a:lnTo>
                      <a:pt x="0" y="4740"/>
                    </a:lnTo>
                    <a:cubicBezTo>
                      <a:pt x="0" y="2122"/>
                      <a:pt x="2122" y="0"/>
                      <a:pt x="4740" y="0"/>
                    </a:cubicBezTo>
                    <a:close/>
                  </a:path>
                </a:pathLst>
              </a:custGeom>
              <a:solidFill>
                <a:srgbClr val="737373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9" name="TextBox 129"/>
              <p:cNvSpPr txBox="1"/>
              <p:nvPr/>
            </p:nvSpPr>
            <p:spPr>
              <a:xfrm>
                <a:off x="0" y="-152400"/>
                <a:ext cx="3111174" cy="479960"/>
              </a:xfrm>
              <a:prstGeom prst="rect">
                <a:avLst/>
              </a:prstGeom>
            </p:spPr>
            <p:txBody>
              <a:bodyPr lIns="47790" tIns="47790" rIns="47790" bIns="47790" rtlCol="0" anchor="ctr"/>
              <a:lstStyle/>
              <a:p>
                <a:pPr algn="ctr">
                  <a:lnSpc>
                    <a:spcPts val="3779"/>
                  </a:lnSpc>
                </a:pPr>
                <a:endParaRPr/>
              </a:p>
            </p:txBody>
          </p:sp>
        </p:grpSp>
      </p:grpSp>
      <p:sp>
        <p:nvSpPr>
          <p:cNvPr id="130" name="TextBox 130"/>
          <p:cNvSpPr txBox="1"/>
          <p:nvPr/>
        </p:nvSpPr>
        <p:spPr>
          <a:xfrm>
            <a:off x="3450392" y="3435051"/>
            <a:ext cx="3868743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Centralizing transactions, payments, tips, taxes, and reporting into a single platform with built-in reconciliation. Operators close out days faster with fewer errors and no manual spreadsheets.</a:t>
            </a:r>
          </a:p>
        </p:txBody>
      </p:sp>
      <p:sp>
        <p:nvSpPr>
          <p:cNvPr id="131" name="Freeform 131"/>
          <p:cNvSpPr/>
          <p:nvPr/>
        </p:nvSpPr>
        <p:spPr>
          <a:xfrm>
            <a:off x="4716886" y="3163937"/>
            <a:ext cx="2469775" cy="327245"/>
          </a:xfrm>
          <a:custGeom>
            <a:avLst/>
            <a:gdLst/>
            <a:ahLst/>
            <a:cxnLst/>
            <a:rect l="l" t="t" r="r" b="b"/>
            <a:pathLst>
              <a:path w="2469775" h="327245">
                <a:moveTo>
                  <a:pt x="0" y="0"/>
                </a:moveTo>
                <a:lnTo>
                  <a:pt x="2469775" y="0"/>
                </a:lnTo>
                <a:lnTo>
                  <a:pt x="2469775" y="327245"/>
                </a:lnTo>
                <a:lnTo>
                  <a:pt x="0" y="32724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132" name="Group 132"/>
          <p:cNvGrpSpPr/>
          <p:nvPr/>
        </p:nvGrpSpPr>
        <p:grpSpPr>
          <a:xfrm>
            <a:off x="4520174" y="2168226"/>
            <a:ext cx="2799185" cy="1027761"/>
            <a:chOff x="0" y="0"/>
            <a:chExt cx="3732247" cy="1370348"/>
          </a:xfrm>
        </p:grpSpPr>
        <p:grpSp>
          <p:nvGrpSpPr>
            <p:cNvPr id="133" name="Group 133"/>
            <p:cNvGrpSpPr/>
            <p:nvPr/>
          </p:nvGrpSpPr>
          <p:grpSpPr>
            <a:xfrm>
              <a:off x="0" y="128448"/>
              <a:ext cx="3732247" cy="1074926"/>
              <a:chOff x="0" y="0"/>
              <a:chExt cx="1066356" cy="307122"/>
            </a:xfrm>
          </p:grpSpPr>
          <p:sp>
            <p:nvSpPr>
              <p:cNvPr id="134" name="Freeform 134"/>
              <p:cNvSpPr/>
              <p:nvPr/>
            </p:nvSpPr>
            <p:spPr>
              <a:xfrm>
                <a:off x="0" y="0"/>
                <a:ext cx="1066356" cy="307122"/>
              </a:xfrm>
              <a:custGeom>
                <a:avLst/>
                <a:gdLst/>
                <a:ahLst/>
                <a:cxnLst/>
                <a:rect l="l" t="t" r="r" b="b"/>
                <a:pathLst>
                  <a:path w="1066356" h="307122">
                    <a:moveTo>
                      <a:pt x="13829" y="0"/>
                    </a:moveTo>
                    <a:lnTo>
                      <a:pt x="1052527" y="0"/>
                    </a:lnTo>
                    <a:cubicBezTo>
                      <a:pt x="1060165" y="0"/>
                      <a:pt x="1066356" y="6191"/>
                      <a:pt x="1066356" y="13829"/>
                    </a:cubicBezTo>
                    <a:lnTo>
                      <a:pt x="1066356" y="293293"/>
                    </a:lnTo>
                    <a:cubicBezTo>
                      <a:pt x="1066356" y="300930"/>
                      <a:pt x="1060165" y="307122"/>
                      <a:pt x="1052527" y="307122"/>
                    </a:cubicBezTo>
                    <a:lnTo>
                      <a:pt x="13829" y="307122"/>
                    </a:lnTo>
                    <a:cubicBezTo>
                      <a:pt x="6191" y="307122"/>
                      <a:pt x="0" y="300930"/>
                      <a:pt x="0" y="293293"/>
                    </a:cubicBezTo>
                    <a:lnTo>
                      <a:pt x="0" y="13829"/>
                    </a:lnTo>
                    <a:cubicBezTo>
                      <a:pt x="0" y="6191"/>
                      <a:pt x="6191" y="0"/>
                      <a:pt x="13829" y="0"/>
                    </a:cubicBezTo>
                    <a:close/>
                  </a:path>
                </a:pathLst>
              </a:custGeom>
              <a:solidFill>
                <a:srgbClr val="73737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" name="TextBox 135"/>
              <p:cNvSpPr txBox="1"/>
              <p:nvPr/>
            </p:nvSpPr>
            <p:spPr>
              <a:xfrm>
                <a:off x="0" y="-76200"/>
                <a:ext cx="1066356" cy="383322"/>
              </a:xfrm>
              <a:prstGeom prst="rect">
                <a:avLst/>
              </a:prstGeom>
            </p:spPr>
            <p:txBody>
              <a:bodyPr lIns="47790" tIns="47790" rIns="47790" bIns="47790" rtlCol="0" anchor="ctr"/>
              <a:lstStyle/>
              <a:p>
                <a:pPr marL="0" lvl="0" indent="0" algn="ctr">
                  <a:lnSpc>
                    <a:spcPts val="1977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36" name="Group 136"/>
            <p:cNvGrpSpPr/>
            <p:nvPr/>
          </p:nvGrpSpPr>
          <p:grpSpPr>
            <a:xfrm>
              <a:off x="137611" y="0"/>
              <a:ext cx="3401855" cy="1370348"/>
              <a:chOff x="0" y="0"/>
              <a:chExt cx="523161" cy="210742"/>
            </a:xfrm>
          </p:grpSpPr>
          <p:sp>
            <p:nvSpPr>
              <p:cNvPr id="137" name="Freeform 137"/>
              <p:cNvSpPr/>
              <p:nvPr/>
            </p:nvSpPr>
            <p:spPr>
              <a:xfrm>
                <a:off x="0" y="0"/>
                <a:ext cx="523161" cy="210742"/>
              </a:xfrm>
              <a:custGeom>
                <a:avLst/>
                <a:gdLst/>
                <a:ahLst/>
                <a:cxnLst/>
                <a:rect l="l" t="t" r="r" b="b"/>
                <a:pathLst>
                  <a:path w="523161" h="210742">
                    <a:moveTo>
                      <a:pt x="30344" y="0"/>
                    </a:moveTo>
                    <a:lnTo>
                      <a:pt x="492817" y="0"/>
                    </a:lnTo>
                    <a:cubicBezTo>
                      <a:pt x="509576" y="0"/>
                      <a:pt x="523161" y="13585"/>
                      <a:pt x="523161" y="30344"/>
                    </a:cubicBezTo>
                    <a:lnTo>
                      <a:pt x="523161" y="180398"/>
                    </a:lnTo>
                    <a:cubicBezTo>
                      <a:pt x="523161" y="188446"/>
                      <a:pt x="519964" y="196164"/>
                      <a:pt x="514274" y="201854"/>
                    </a:cubicBezTo>
                    <a:cubicBezTo>
                      <a:pt x="508583" y="207545"/>
                      <a:pt x="500865" y="210742"/>
                      <a:pt x="492817" y="210742"/>
                    </a:cubicBezTo>
                    <a:lnTo>
                      <a:pt x="30344" y="210742"/>
                    </a:lnTo>
                    <a:cubicBezTo>
                      <a:pt x="13585" y="210742"/>
                      <a:pt x="0" y="197156"/>
                      <a:pt x="0" y="180398"/>
                    </a:cubicBezTo>
                    <a:lnTo>
                      <a:pt x="0" y="30344"/>
                    </a:lnTo>
                    <a:cubicBezTo>
                      <a:pt x="0" y="13585"/>
                      <a:pt x="13585" y="0"/>
                      <a:pt x="30344" y="0"/>
                    </a:cubicBezTo>
                    <a:close/>
                  </a:path>
                </a:pathLst>
              </a:custGeom>
              <a:blipFill>
                <a:blip r:embed="rId20"/>
                <a:stretch>
                  <a:fillRect b="-29884"/>
                </a:stretch>
              </a:blipFill>
              <a:ln w="19050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38" name="TextBox 138"/>
          <p:cNvSpPr txBox="1"/>
          <p:nvPr/>
        </p:nvSpPr>
        <p:spPr>
          <a:xfrm>
            <a:off x="431470" y="2292232"/>
            <a:ext cx="4000157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Enables staff to take orders and payments anywhere using mobile and countertop devices. With fast menus and modifiers This reduces checkout bottlenecks and shortens lines peak hours.</a:t>
            </a:r>
          </a:p>
        </p:txBody>
      </p:sp>
      <p:sp>
        <p:nvSpPr>
          <p:cNvPr id="139" name="TextBox 139"/>
          <p:cNvSpPr txBox="1"/>
          <p:nvPr/>
        </p:nvSpPr>
        <p:spPr>
          <a:xfrm>
            <a:off x="2389371" y="410509"/>
            <a:ext cx="4717127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36"/>
              </a:lnSpc>
            </a:pPr>
            <a:r>
              <a:rPr lang="en-US" sz="1614" b="1" spc="3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FAST, FLEXIBLE POS DESIGNED FOR SPEED OF SERVICE—NOT FULL-SERVICE COMPLEXITY.</a:t>
            </a:r>
          </a:p>
        </p:txBody>
      </p:sp>
      <p:sp>
        <p:nvSpPr>
          <p:cNvPr id="140" name="TextBox 140"/>
          <p:cNvSpPr txBox="1"/>
          <p:nvPr/>
        </p:nvSpPr>
        <p:spPr>
          <a:xfrm>
            <a:off x="379547" y="1338254"/>
            <a:ext cx="6090345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8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“When your line backs up, can you take orders and payments anywhere—or only at the counter?”</a:t>
            </a:r>
          </a:p>
        </p:txBody>
      </p:sp>
      <p:sp>
        <p:nvSpPr>
          <p:cNvPr id="141" name="TextBox 141"/>
          <p:cNvSpPr txBox="1"/>
          <p:nvPr/>
        </p:nvSpPr>
        <p:spPr>
          <a:xfrm>
            <a:off x="431470" y="4505380"/>
            <a:ext cx="3868743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Purpose-built, eliminating table management, reservations, and server workflows designed for full-service restaurants. Only pay for what you need, simpler operations and lower software costs.</a:t>
            </a:r>
          </a:p>
        </p:txBody>
      </p:sp>
      <p:sp>
        <p:nvSpPr>
          <p:cNvPr id="142" name="TextBox 142"/>
          <p:cNvSpPr txBox="1"/>
          <p:nvPr/>
        </p:nvSpPr>
        <p:spPr>
          <a:xfrm>
            <a:off x="977568" y="6534974"/>
            <a:ext cx="2110914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20"/>
              </a:lnSpc>
            </a:pPr>
            <a:r>
              <a:rPr lang="en-US" sz="16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Other POS Systems</a:t>
            </a:r>
          </a:p>
        </p:txBody>
      </p:sp>
      <p:grpSp>
        <p:nvGrpSpPr>
          <p:cNvPr id="143" name="Group 143"/>
          <p:cNvGrpSpPr/>
          <p:nvPr/>
        </p:nvGrpSpPr>
        <p:grpSpPr>
          <a:xfrm>
            <a:off x="308221" y="315259"/>
            <a:ext cx="1899368" cy="695643"/>
            <a:chOff x="0" y="0"/>
            <a:chExt cx="2532490" cy="927525"/>
          </a:xfrm>
        </p:grpSpPr>
        <p:sp>
          <p:nvSpPr>
            <p:cNvPr id="144" name="Freeform 144"/>
            <p:cNvSpPr/>
            <p:nvPr/>
          </p:nvSpPr>
          <p:spPr>
            <a:xfrm>
              <a:off x="0" y="0"/>
              <a:ext cx="2532490" cy="927525"/>
            </a:xfrm>
            <a:custGeom>
              <a:avLst/>
              <a:gdLst/>
              <a:ahLst/>
              <a:cxnLst/>
              <a:rect l="l" t="t" r="r" b="b"/>
              <a:pathLst>
                <a:path w="2532490" h="927525">
                  <a:moveTo>
                    <a:pt x="0" y="0"/>
                  </a:moveTo>
                  <a:lnTo>
                    <a:pt x="2532490" y="0"/>
                  </a:lnTo>
                  <a:lnTo>
                    <a:pt x="2532490" y="927525"/>
                  </a:lnTo>
                  <a:lnTo>
                    <a:pt x="0" y="9275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  <a:ln w="19050" cap="sq">
              <a:solidFill>
                <a:srgbClr val="737373"/>
              </a:solidFill>
              <a:prstDash val="lgDash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" name="TextBox 145"/>
            <p:cNvSpPr txBox="1"/>
            <p:nvPr/>
          </p:nvSpPr>
          <p:spPr>
            <a:xfrm>
              <a:off x="0" y="27518"/>
              <a:ext cx="2532490" cy="8248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737373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Insert LOGO Here</a:t>
              </a:r>
            </a:p>
          </p:txBody>
        </p:sp>
      </p:grpSp>
      <p:grpSp>
        <p:nvGrpSpPr>
          <p:cNvPr id="146" name="Group 146"/>
          <p:cNvGrpSpPr/>
          <p:nvPr/>
        </p:nvGrpSpPr>
        <p:grpSpPr>
          <a:xfrm>
            <a:off x="374251" y="9325157"/>
            <a:ext cx="1222187" cy="572453"/>
            <a:chOff x="0" y="0"/>
            <a:chExt cx="1629583" cy="763271"/>
          </a:xfrm>
        </p:grpSpPr>
        <p:sp>
          <p:nvSpPr>
            <p:cNvPr id="147" name="Freeform 147"/>
            <p:cNvSpPr/>
            <p:nvPr/>
          </p:nvSpPr>
          <p:spPr>
            <a:xfrm>
              <a:off x="0" y="0"/>
              <a:ext cx="1629583" cy="763271"/>
            </a:xfrm>
            <a:custGeom>
              <a:avLst/>
              <a:gdLst/>
              <a:ahLst/>
              <a:cxnLst/>
              <a:rect l="l" t="t" r="r" b="b"/>
              <a:pathLst>
                <a:path w="1629583" h="763271">
                  <a:moveTo>
                    <a:pt x="0" y="0"/>
                  </a:moveTo>
                  <a:lnTo>
                    <a:pt x="1629583" y="0"/>
                  </a:lnTo>
                  <a:lnTo>
                    <a:pt x="1629583" y="763271"/>
                  </a:lnTo>
                  <a:lnTo>
                    <a:pt x="0" y="763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 l="-13943" r="-13943"/>
              </a:stretch>
            </a:blipFill>
            <a:ln w="19050" cap="sq">
              <a:solidFill>
                <a:srgbClr val="FFFFFF"/>
              </a:solidFill>
              <a:prstDash val="lgDash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" name="TextBox 148"/>
            <p:cNvSpPr txBox="1"/>
            <p:nvPr/>
          </p:nvSpPr>
          <p:spPr>
            <a:xfrm>
              <a:off x="0" y="46568"/>
              <a:ext cx="1629583" cy="6415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60"/>
                </a:lnSpc>
              </a:pPr>
              <a:r>
                <a:rPr lang="en-US" sz="1400" b="1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Insert LOGO Here</a:t>
              </a:r>
            </a:p>
          </p:txBody>
        </p:sp>
      </p:grpSp>
      <p:grpSp>
        <p:nvGrpSpPr>
          <p:cNvPr id="149" name="Group 149"/>
          <p:cNvGrpSpPr/>
          <p:nvPr/>
        </p:nvGrpSpPr>
        <p:grpSpPr>
          <a:xfrm>
            <a:off x="1709087" y="9448982"/>
            <a:ext cx="5558636" cy="324803"/>
            <a:chOff x="0" y="0"/>
            <a:chExt cx="7411514" cy="433071"/>
          </a:xfrm>
        </p:grpSpPr>
        <p:sp>
          <p:nvSpPr>
            <p:cNvPr id="150" name="Freeform 150"/>
            <p:cNvSpPr/>
            <p:nvPr/>
          </p:nvSpPr>
          <p:spPr>
            <a:xfrm>
              <a:off x="0" y="0"/>
              <a:ext cx="7411514" cy="433071"/>
            </a:xfrm>
            <a:custGeom>
              <a:avLst/>
              <a:gdLst/>
              <a:ahLst/>
              <a:cxnLst/>
              <a:rect l="l" t="t" r="r" b="b"/>
              <a:pathLst>
                <a:path w="7411514" h="433071">
                  <a:moveTo>
                    <a:pt x="0" y="0"/>
                  </a:moveTo>
                  <a:lnTo>
                    <a:pt x="7411514" y="0"/>
                  </a:lnTo>
                  <a:lnTo>
                    <a:pt x="7411514" y="433071"/>
                  </a:lnTo>
                  <a:lnTo>
                    <a:pt x="0" y="4330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 t="-263397" b="-263397"/>
              </a:stretch>
            </a:blipFill>
            <a:ln w="19050" cap="sq">
              <a:solidFill>
                <a:srgbClr val="FFFFFF"/>
              </a:solidFill>
              <a:prstDash val="lgDash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1" name="TextBox 151"/>
            <p:cNvSpPr txBox="1"/>
            <p:nvPr/>
          </p:nvSpPr>
          <p:spPr>
            <a:xfrm>
              <a:off x="0" y="46568"/>
              <a:ext cx="7411514" cy="3113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60"/>
                </a:lnSpc>
              </a:pPr>
              <a:r>
                <a:rPr lang="en-US" sz="1400" b="1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Insert Contact Information Here</a:t>
              </a:r>
            </a:p>
          </p:txBody>
        </p:sp>
      </p:grpSp>
      <p:sp>
        <p:nvSpPr>
          <p:cNvPr id="152" name="Freeform 128">
            <a:extLst>
              <a:ext uri="{FF2B5EF4-FFF2-40B4-BE49-F238E27FC236}">
                <a16:creationId xmlns:a16="http://schemas.microsoft.com/office/drawing/2014/main" id="{2D027313-7D9A-AEFE-8ED6-97003F8E395A}"/>
              </a:ext>
            </a:extLst>
          </p:cNvPr>
          <p:cNvSpPr/>
          <p:nvPr/>
        </p:nvSpPr>
        <p:spPr>
          <a:xfrm>
            <a:off x="4953000" y="-17202"/>
            <a:ext cx="2050566" cy="257307"/>
          </a:xfrm>
          <a:custGeom>
            <a:avLst/>
            <a:gdLst/>
            <a:ahLst/>
            <a:cxnLst/>
            <a:rect l="l" t="t" r="r" b="b"/>
            <a:pathLst>
              <a:path w="3111174" h="327560">
                <a:moveTo>
                  <a:pt x="4740" y="0"/>
                </a:moveTo>
                <a:lnTo>
                  <a:pt x="3106434" y="0"/>
                </a:lnTo>
                <a:cubicBezTo>
                  <a:pt x="3107692" y="0"/>
                  <a:pt x="3108897" y="499"/>
                  <a:pt x="3109786" y="1388"/>
                </a:cubicBezTo>
                <a:cubicBezTo>
                  <a:pt x="3110675" y="2277"/>
                  <a:pt x="3111174" y="3483"/>
                  <a:pt x="3111174" y="4740"/>
                </a:cubicBezTo>
                <a:lnTo>
                  <a:pt x="3111174" y="322820"/>
                </a:lnTo>
                <a:cubicBezTo>
                  <a:pt x="3111174" y="325438"/>
                  <a:pt x="3109052" y="327560"/>
                  <a:pt x="3106434" y="327560"/>
                </a:cubicBezTo>
                <a:lnTo>
                  <a:pt x="4740" y="327560"/>
                </a:lnTo>
                <a:cubicBezTo>
                  <a:pt x="2122" y="327560"/>
                  <a:pt x="0" y="325438"/>
                  <a:pt x="0" y="322820"/>
                </a:cubicBezTo>
                <a:lnTo>
                  <a:pt x="0" y="4740"/>
                </a:lnTo>
                <a:cubicBezTo>
                  <a:pt x="0" y="2122"/>
                  <a:pt x="2122" y="0"/>
                  <a:pt x="4740" y="0"/>
                </a:cubicBezTo>
                <a:close/>
              </a:path>
            </a:pathLst>
          </a:custGeom>
          <a:solidFill>
            <a:srgbClr val="737373"/>
          </a:solid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271</Words>
  <Application>Microsoft Office PowerPoint</Application>
  <PresentationFormat>Custom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Arimo</vt:lpstr>
      <vt:lpstr>Calibri</vt:lpstr>
      <vt:lpstr>Poppins</vt:lpstr>
      <vt:lpstr>Raleway Bold</vt:lpstr>
      <vt:lpstr>Poppins Bold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Delta 1st One Pager - QSR</dc:title>
  <cp:lastModifiedBy>David Bohan</cp:lastModifiedBy>
  <cp:revision>1</cp:revision>
  <dcterms:created xsi:type="dcterms:W3CDTF">2006-08-16T00:00:00Z</dcterms:created>
  <dcterms:modified xsi:type="dcterms:W3CDTF">2026-06-29T15:53:54Z</dcterms:modified>
  <dc:identifier>DAHMMrA-4I4</dc:identifier>
</cp:coreProperties>
</file>