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Arimo" panose="020B0604020202020204" charset="0"/>
      <p:regular r:id="rId3"/>
    </p:embeddedFont>
    <p:embeddedFont>
      <p:font typeface="Arimo Bold" panose="020B0604020202020204" charset="0"/>
      <p:regular r:id="rId4"/>
    </p:embeddedFont>
    <p:embeddedFont>
      <p:font typeface="Poppins" panose="00000500000000000000" pitchFamily="2" charset="0"/>
      <p:regular r:id="rId5"/>
    </p:embeddedFont>
    <p:embeddedFont>
      <p:font typeface="Poppins Bold" panose="020B0604020202020204" charset="0"/>
      <p:regular r:id="rId6"/>
    </p:embeddedFont>
    <p:embeddedFont>
      <p:font typeface="Raleway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303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han" userId="1630d24c-4ef5-424e-b331-a68d0d7e6c2f" providerId="ADAL" clId="{C429DFF7-FEDA-4063-9149-9E397CFBEEC9}"/>
    <pc:docChg chg="modSld">
      <pc:chgData name="David Bohan" userId="1630d24c-4ef5-424e-b331-a68d0d7e6c2f" providerId="ADAL" clId="{C429DFF7-FEDA-4063-9149-9E397CFBEEC9}" dt="2026-06-29T15:52:14.758" v="3" actId="14100"/>
      <pc:docMkLst>
        <pc:docMk/>
      </pc:docMkLst>
      <pc:sldChg chg="modSp mod">
        <pc:chgData name="David Bohan" userId="1630d24c-4ef5-424e-b331-a68d0d7e6c2f" providerId="ADAL" clId="{C429DFF7-FEDA-4063-9149-9E397CFBEEC9}" dt="2026-06-29T15:52:14.758" v="3" actId="14100"/>
        <pc:sldMkLst>
          <pc:docMk/>
          <pc:sldMk cId="0" sldId="256"/>
        </pc:sldMkLst>
        <pc:spChg chg="mod">
          <ac:chgData name="David Bohan" userId="1630d24c-4ef5-424e-b331-a68d0d7e6c2f" providerId="ADAL" clId="{C429DFF7-FEDA-4063-9149-9E397CFBEEC9}" dt="2026-06-29T15:52:14.758" v="3" actId="14100"/>
          <ac:spMkLst>
            <pc:docMk/>
            <pc:sldMk cId="0" sldId="256"/>
            <ac:spMk id="45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2:06.324" v="2" actId="14100"/>
          <ac:spMkLst>
            <pc:docMk/>
            <pc:sldMk cId="0" sldId="256"/>
            <ac:spMk id="7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76" t="-1136" r="-16176" b="-11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621620"/>
            <a:ext cx="7772400" cy="3465744"/>
            <a:chOff x="0" y="0"/>
            <a:chExt cx="10363200" cy="4620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3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13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-16429"/>
            <a:ext cx="7772400" cy="5840029"/>
            <a:chOff x="0" y="0"/>
            <a:chExt cx="2960914" cy="2224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60914" cy="2224773"/>
            </a:xfrm>
            <a:custGeom>
              <a:avLst/>
              <a:gdLst/>
              <a:ahLst/>
              <a:cxnLst/>
              <a:rect l="l" t="t" r="r" b="b"/>
              <a:pathLst>
                <a:path w="2960914" h="2224773">
                  <a:moveTo>
                    <a:pt x="0" y="0"/>
                  </a:moveTo>
                  <a:lnTo>
                    <a:pt x="2960914" y="0"/>
                  </a:lnTo>
                  <a:lnTo>
                    <a:pt x="2960914" y="2224773"/>
                  </a:lnTo>
                  <a:lnTo>
                    <a:pt x="0" y="2224773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960914" cy="2281923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0" y="-16429"/>
            <a:ext cx="7772400" cy="3465744"/>
            <a:chOff x="0" y="0"/>
            <a:chExt cx="10363200" cy="46209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628182" y="4433622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6" y="0"/>
                </a:lnTo>
                <a:lnTo>
                  <a:pt x="2469776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431470" y="3437910"/>
            <a:ext cx="2799185" cy="1027761"/>
            <a:chOff x="0" y="0"/>
            <a:chExt cx="3732247" cy="137034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32697" b="-32697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4716886" y="5496354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6"/>
                </a:lnTo>
                <a:lnTo>
                  <a:pt x="0" y="3272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4520174" y="4500643"/>
            <a:ext cx="2799185" cy="1027761"/>
            <a:chOff x="0" y="0"/>
            <a:chExt cx="3732247" cy="137034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12638" b="-26379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6" name="TextBox 26"/>
          <p:cNvSpPr txBox="1"/>
          <p:nvPr/>
        </p:nvSpPr>
        <p:spPr>
          <a:xfrm>
            <a:off x="3450616" y="3576718"/>
            <a:ext cx="3868743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Consolidated reports of sales, payments, taxes, discounts, and returns to reconcile transactions. Retail owners close days faster, reduce errors, and eliminate manual spreadsheets</a:t>
            </a:r>
          </a:p>
        </p:txBody>
      </p:sp>
      <p:sp>
        <p:nvSpPr>
          <p:cNvPr id="27" name="Freeform 27"/>
          <p:cNvSpPr/>
          <p:nvPr/>
        </p:nvSpPr>
        <p:spPr>
          <a:xfrm>
            <a:off x="4716886" y="3307211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5"/>
                </a:lnTo>
                <a:lnTo>
                  <a:pt x="0" y="3272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4520174" y="2311500"/>
            <a:ext cx="2799185" cy="1027761"/>
            <a:chOff x="0" y="0"/>
            <a:chExt cx="3732247" cy="1370348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19509" b="-19509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591289" y="297015"/>
            <a:ext cx="6618407" cy="1110390"/>
            <a:chOff x="0" y="0"/>
            <a:chExt cx="2521298" cy="42300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521298" cy="423006"/>
            </a:xfrm>
            <a:custGeom>
              <a:avLst/>
              <a:gdLst/>
              <a:ahLst/>
              <a:cxnLst/>
              <a:rect l="l" t="t" r="r" b="b"/>
              <a:pathLst>
                <a:path w="2521298" h="423006">
                  <a:moveTo>
                    <a:pt x="5849" y="0"/>
                  </a:moveTo>
                  <a:lnTo>
                    <a:pt x="2515449" y="0"/>
                  </a:lnTo>
                  <a:cubicBezTo>
                    <a:pt x="2517000" y="0"/>
                    <a:pt x="2518488" y="616"/>
                    <a:pt x="2519585" y="1713"/>
                  </a:cubicBezTo>
                  <a:cubicBezTo>
                    <a:pt x="2520682" y="2810"/>
                    <a:pt x="2521298" y="4298"/>
                    <a:pt x="2521298" y="5849"/>
                  </a:cubicBezTo>
                  <a:lnTo>
                    <a:pt x="2521298" y="417157"/>
                  </a:lnTo>
                  <a:cubicBezTo>
                    <a:pt x="2521298" y="420387"/>
                    <a:pt x="2518679" y="423006"/>
                    <a:pt x="2515449" y="423006"/>
                  </a:cubicBezTo>
                  <a:lnTo>
                    <a:pt x="5849" y="423006"/>
                  </a:lnTo>
                  <a:cubicBezTo>
                    <a:pt x="2619" y="423006"/>
                    <a:pt x="0" y="420387"/>
                    <a:pt x="0" y="417157"/>
                  </a:cubicBezTo>
                  <a:lnTo>
                    <a:pt x="0" y="5849"/>
                  </a:lnTo>
                  <a:cubicBezTo>
                    <a:pt x="0" y="2619"/>
                    <a:pt x="2619" y="0"/>
                    <a:pt x="5849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76200"/>
              <a:ext cx="2521298" cy="499206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-322345" y="135483"/>
            <a:ext cx="2727526" cy="1220134"/>
            <a:chOff x="0" y="-365237"/>
            <a:chExt cx="3636702" cy="1626845"/>
          </a:xfrm>
        </p:grpSpPr>
        <p:grpSp>
          <p:nvGrpSpPr>
            <p:cNvPr id="38" name="Group 38"/>
            <p:cNvGrpSpPr/>
            <p:nvPr/>
          </p:nvGrpSpPr>
          <p:grpSpPr>
            <a:xfrm>
              <a:off x="245775" y="23667"/>
              <a:ext cx="2802238" cy="1237941"/>
              <a:chOff x="0" y="0"/>
              <a:chExt cx="1193085" cy="52706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193085" cy="527068"/>
              </a:xfrm>
              <a:custGeom>
                <a:avLst/>
                <a:gdLst/>
                <a:ahLst/>
                <a:cxnLst/>
                <a:rect l="l" t="t" r="r" b="b"/>
                <a:pathLst>
                  <a:path w="1193085" h="527068">
                    <a:moveTo>
                      <a:pt x="0" y="0"/>
                    </a:moveTo>
                    <a:lnTo>
                      <a:pt x="1193085" y="0"/>
                    </a:lnTo>
                    <a:lnTo>
                      <a:pt x="1193085" y="527068"/>
                    </a:lnTo>
                    <a:lnTo>
                      <a:pt x="0" y="527068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152400"/>
                <a:ext cx="1193085" cy="679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 rot="-5400000">
              <a:off x="2723387" y="348293"/>
              <a:ext cx="1237941" cy="588689"/>
              <a:chOff x="0" y="0"/>
              <a:chExt cx="1161949" cy="552552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161949" cy="552552"/>
              </a:xfrm>
              <a:custGeom>
                <a:avLst/>
                <a:gdLst/>
                <a:ahLst/>
                <a:cxnLst/>
                <a:rect l="l" t="t" r="r" b="b"/>
                <a:pathLst>
                  <a:path w="1161949" h="552552">
                    <a:moveTo>
                      <a:pt x="1161949" y="0"/>
                    </a:moveTo>
                    <a:lnTo>
                      <a:pt x="1161949" y="552552"/>
                    </a:lnTo>
                    <a:lnTo>
                      <a:pt x="580975" y="425552"/>
                    </a:lnTo>
                    <a:lnTo>
                      <a:pt x="0" y="552552"/>
                    </a:lnTo>
                    <a:lnTo>
                      <a:pt x="0" y="0"/>
                    </a:lnTo>
                    <a:lnTo>
                      <a:pt x="1161949" y="0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52400"/>
                <a:ext cx="1161949" cy="5779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0" y="-365237"/>
              <a:ext cx="1424813" cy="1551008"/>
              <a:chOff x="0" y="-152400"/>
              <a:chExt cx="594523" cy="647179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179336" y="0"/>
                <a:ext cx="415187" cy="494779"/>
              </a:xfrm>
              <a:custGeom>
                <a:avLst/>
                <a:gdLst/>
                <a:ahLst/>
                <a:cxnLst/>
                <a:rect l="l" t="t" r="r" b="b"/>
                <a:pathLst>
                  <a:path w="594523" h="494779">
                    <a:moveTo>
                      <a:pt x="0" y="0"/>
                    </a:moveTo>
                    <a:lnTo>
                      <a:pt x="594523" y="0"/>
                    </a:lnTo>
                    <a:lnTo>
                      <a:pt x="594523" y="494779"/>
                    </a:lnTo>
                    <a:lnTo>
                      <a:pt x="0" y="4947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152400"/>
                <a:ext cx="594523" cy="64717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5400000">
              <a:off x="1748830" y="-525385"/>
              <a:ext cx="1185771" cy="2236542"/>
              <a:chOff x="0" y="0"/>
              <a:chExt cx="1090767" cy="2057351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090767" cy="2057351"/>
              </a:xfrm>
              <a:custGeom>
                <a:avLst/>
                <a:gdLst/>
                <a:ahLst/>
                <a:cxnLst/>
                <a:rect l="l" t="t" r="r" b="b"/>
                <a:pathLst>
                  <a:path w="1090767" h="2057351">
                    <a:moveTo>
                      <a:pt x="1090767" y="0"/>
                    </a:moveTo>
                    <a:lnTo>
                      <a:pt x="1090767" y="2057351"/>
                    </a:lnTo>
                    <a:lnTo>
                      <a:pt x="545384" y="1930351"/>
                    </a:lnTo>
                    <a:lnTo>
                      <a:pt x="0" y="2057351"/>
                    </a:lnTo>
                    <a:lnTo>
                      <a:pt x="0" y="0"/>
                    </a:lnTo>
                    <a:lnTo>
                      <a:pt x="109076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152400"/>
                <a:ext cx="1090767" cy="2082751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241654" y="6651501"/>
            <a:ext cx="3538482" cy="2083637"/>
            <a:chOff x="0" y="0"/>
            <a:chExt cx="1346995" cy="793179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346995" cy="793179"/>
            </a:xfrm>
            <a:custGeom>
              <a:avLst/>
              <a:gdLst/>
              <a:ahLst/>
              <a:cxnLst/>
              <a:rect l="l" t="t" r="r" b="b"/>
              <a:pathLst>
                <a:path w="1346995" h="793179">
                  <a:moveTo>
                    <a:pt x="8752" y="0"/>
                  </a:moveTo>
                  <a:lnTo>
                    <a:pt x="1338243" y="0"/>
                  </a:lnTo>
                  <a:cubicBezTo>
                    <a:pt x="1343077" y="0"/>
                    <a:pt x="1346995" y="3918"/>
                    <a:pt x="1346995" y="8752"/>
                  </a:cubicBezTo>
                  <a:lnTo>
                    <a:pt x="1346995" y="784427"/>
                  </a:lnTo>
                  <a:cubicBezTo>
                    <a:pt x="1346995" y="789260"/>
                    <a:pt x="1343077" y="793179"/>
                    <a:pt x="1338243" y="793179"/>
                  </a:cubicBezTo>
                  <a:lnTo>
                    <a:pt x="8752" y="793179"/>
                  </a:lnTo>
                  <a:cubicBezTo>
                    <a:pt x="3918" y="793179"/>
                    <a:pt x="0" y="789260"/>
                    <a:pt x="0" y="784427"/>
                  </a:cubicBezTo>
                  <a:lnTo>
                    <a:pt x="0" y="8752"/>
                  </a:lnTo>
                  <a:cubicBezTo>
                    <a:pt x="0" y="3918"/>
                    <a:pt x="3918" y="0"/>
                    <a:pt x="8752" y="0"/>
                  </a:cubicBezTo>
                  <a:close/>
                </a:path>
              </a:pathLst>
            </a:custGeom>
            <a:solidFill>
              <a:srgbClr val="73BA56">
                <a:alpha val="9804"/>
              </a:srgbClr>
            </a:solidFill>
            <a:ln w="19050" cap="sq">
              <a:solidFill>
                <a:srgbClr val="2C7A7D">
                  <a:alpha val="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142875"/>
              <a:ext cx="1346995" cy="936054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241654" y="6651501"/>
            <a:ext cx="3538482" cy="2205259"/>
            <a:chOff x="0" y="0"/>
            <a:chExt cx="1346995" cy="83947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346995" cy="839477"/>
            </a:xfrm>
            <a:custGeom>
              <a:avLst/>
              <a:gdLst/>
              <a:ahLst/>
              <a:cxnLst/>
              <a:rect l="l" t="t" r="r" b="b"/>
              <a:pathLst>
                <a:path w="1346995" h="839477">
                  <a:moveTo>
                    <a:pt x="8752" y="0"/>
                  </a:moveTo>
                  <a:lnTo>
                    <a:pt x="1338243" y="0"/>
                  </a:lnTo>
                  <a:cubicBezTo>
                    <a:pt x="1343077" y="0"/>
                    <a:pt x="1346995" y="3918"/>
                    <a:pt x="1346995" y="8752"/>
                  </a:cubicBezTo>
                  <a:lnTo>
                    <a:pt x="1346995" y="830725"/>
                  </a:lnTo>
                  <a:cubicBezTo>
                    <a:pt x="1346995" y="835558"/>
                    <a:pt x="1343077" y="839477"/>
                    <a:pt x="1338243" y="839477"/>
                  </a:cubicBezTo>
                  <a:lnTo>
                    <a:pt x="8752" y="839477"/>
                  </a:lnTo>
                  <a:cubicBezTo>
                    <a:pt x="3918" y="839477"/>
                    <a:pt x="0" y="835558"/>
                    <a:pt x="0" y="830725"/>
                  </a:cubicBezTo>
                  <a:lnTo>
                    <a:pt x="0" y="8752"/>
                  </a:lnTo>
                  <a:cubicBezTo>
                    <a:pt x="0" y="3918"/>
                    <a:pt x="3918" y="0"/>
                    <a:pt x="8752" y="0"/>
                  </a:cubicBezTo>
                  <a:close/>
                </a:path>
              </a:pathLst>
            </a:custGeom>
            <a:solidFill>
              <a:srgbClr val="EBEBEB">
                <a:alpha val="69804"/>
              </a:srgbClr>
            </a:solidFill>
            <a:ln w="9525" cap="sq">
              <a:solidFill>
                <a:srgbClr val="0E0E0E">
                  <a:alpha val="6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142875"/>
              <a:ext cx="1346995" cy="982352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3900486" y="6655088"/>
            <a:ext cx="3538482" cy="2082915"/>
            <a:chOff x="0" y="0"/>
            <a:chExt cx="1346995" cy="792904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346995" cy="792904"/>
            </a:xfrm>
            <a:custGeom>
              <a:avLst/>
              <a:gdLst/>
              <a:ahLst/>
              <a:cxnLst/>
              <a:rect l="l" t="t" r="r" b="b"/>
              <a:pathLst>
                <a:path w="1346995" h="792904">
                  <a:moveTo>
                    <a:pt x="8752" y="0"/>
                  </a:moveTo>
                  <a:lnTo>
                    <a:pt x="1338243" y="0"/>
                  </a:lnTo>
                  <a:cubicBezTo>
                    <a:pt x="1343077" y="0"/>
                    <a:pt x="1346995" y="3918"/>
                    <a:pt x="1346995" y="8752"/>
                  </a:cubicBezTo>
                  <a:lnTo>
                    <a:pt x="1346995" y="784152"/>
                  </a:lnTo>
                  <a:cubicBezTo>
                    <a:pt x="1346995" y="788986"/>
                    <a:pt x="1343077" y="792904"/>
                    <a:pt x="1338243" y="792904"/>
                  </a:cubicBezTo>
                  <a:lnTo>
                    <a:pt x="8752" y="792904"/>
                  </a:lnTo>
                  <a:cubicBezTo>
                    <a:pt x="3918" y="792904"/>
                    <a:pt x="0" y="788986"/>
                    <a:pt x="0" y="784152"/>
                  </a:cubicBezTo>
                  <a:lnTo>
                    <a:pt x="0" y="8752"/>
                  </a:lnTo>
                  <a:cubicBezTo>
                    <a:pt x="0" y="3918"/>
                    <a:pt x="3918" y="0"/>
                    <a:pt x="8752" y="0"/>
                  </a:cubicBezTo>
                  <a:close/>
                </a:path>
              </a:pathLst>
            </a:custGeom>
            <a:solidFill>
              <a:srgbClr val="73BA56">
                <a:alpha val="9804"/>
              </a:srgbClr>
            </a:solidFill>
            <a:ln w="19050" cap="sq">
              <a:solidFill>
                <a:srgbClr val="2C7A7D">
                  <a:alpha val="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142875"/>
              <a:ext cx="1346995" cy="935779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900486" y="6655088"/>
            <a:ext cx="3538482" cy="2201672"/>
            <a:chOff x="0" y="0"/>
            <a:chExt cx="1346995" cy="838111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346995" cy="838111"/>
            </a:xfrm>
            <a:custGeom>
              <a:avLst/>
              <a:gdLst/>
              <a:ahLst/>
              <a:cxnLst/>
              <a:rect l="l" t="t" r="r" b="b"/>
              <a:pathLst>
                <a:path w="1346995" h="838111">
                  <a:moveTo>
                    <a:pt x="8752" y="0"/>
                  </a:moveTo>
                  <a:lnTo>
                    <a:pt x="1338243" y="0"/>
                  </a:lnTo>
                  <a:cubicBezTo>
                    <a:pt x="1343077" y="0"/>
                    <a:pt x="1346995" y="3918"/>
                    <a:pt x="1346995" y="8752"/>
                  </a:cubicBezTo>
                  <a:lnTo>
                    <a:pt x="1346995" y="829359"/>
                  </a:lnTo>
                  <a:cubicBezTo>
                    <a:pt x="1346995" y="834193"/>
                    <a:pt x="1343077" y="838111"/>
                    <a:pt x="1338243" y="838111"/>
                  </a:cubicBezTo>
                  <a:lnTo>
                    <a:pt x="8752" y="838111"/>
                  </a:lnTo>
                  <a:cubicBezTo>
                    <a:pt x="3918" y="838111"/>
                    <a:pt x="0" y="834193"/>
                    <a:pt x="0" y="829359"/>
                  </a:cubicBezTo>
                  <a:lnTo>
                    <a:pt x="0" y="8752"/>
                  </a:lnTo>
                  <a:cubicBezTo>
                    <a:pt x="0" y="3918"/>
                    <a:pt x="3918" y="0"/>
                    <a:pt x="8752" y="0"/>
                  </a:cubicBezTo>
                  <a:close/>
                </a:path>
              </a:pathLst>
            </a:custGeom>
            <a:solidFill>
              <a:srgbClr val="EBEBEB">
                <a:alpha val="69804"/>
              </a:srgbClr>
            </a:solidFill>
            <a:ln w="9525" cap="sq">
              <a:solidFill>
                <a:srgbClr val="0E0E0E">
                  <a:alpha val="6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142875"/>
              <a:ext cx="1346995" cy="980986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03366" y="6508357"/>
            <a:ext cx="3008334" cy="302816"/>
            <a:chOff x="0" y="0"/>
            <a:chExt cx="4011112" cy="403754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0"/>
              <a:ext cx="4011112" cy="403754"/>
              <a:chOff x="0" y="0"/>
              <a:chExt cx="1145183" cy="115273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145183" cy="115273"/>
              </a:xfrm>
              <a:custGeom>
                <a:avLst/>
                <a:gdLst/>
                <a:ahLst/>
                <a:cxnLst/>
                <a:rect l="l" t="t" r="r" b="b"/>
                <a:pathLst>
                  <a:path w="1145183" h="115273">
                    <a:moveTo>
                      <a:pt x="12867" y="0"/>
                    </a:moveTo>
                    <a:lnTo>
                      <a:pt x="1132316" y="0"/>
                    </a:lnTo>
                    <a:cubicBezTo>
                      <a:pt x="1135729" y="0"/>
                      <a:pt x="1139002" y="1356"/>
                      <a:pt x="1141415" y="3769"/>
                    </a:cubicBezTo>
                    <a:cubicBezTo>
                      <a:pt x="1143828" y="6182"/>
                      <a:pt x="1145183" y="9455"/>
                      <a:pt x="1145183" y="12867"/>
                    </a:cubicBezTo>
                    <a:lnTo>
                      <a:pt x="1145183" y="102405"/>
                    </a:lnTo>
                    <a:cubicBezTo>
                      <a:pt x="1145183" y="105818"/>
                      <a:pt x="1143828" y="109091"/>
                      <a:pt x="1141415" y="111504"/>
                    </a:cubicBezTo>
                    <a:cubicBezTo>
                      <a:pt x="1139002" y="113917"/>
                      <a:pt x="1135729" y="115273"/>
                      <a:pt x="1132316" y="115273"/>
                    </a:cubicBezTo>
                    <a:lnTo>
                      <a:pt x="12867" y="115273"/>
                    </a:lnTo>
                    <a:cubicBezTo>
                      <a:pt x="9455" y="115273"/>
                      <a:pt x="6182" y="113917"/>
                      <a:pt x="3769" y="111504"/>
                    </a:cubicBezTo>
                    <a:cubicBezTo>
                      <a:pt x="1356" y="109091"/>
                      <a:pt x="0" y="105818"/>
                      <a:pt x="0" y="102405"/>
                    </a:cubicBezTo>
                    <a:lnTo>
                      <a:pt x="0" y="12867"/>
                    </a:lnTo>
                    <a:cubicBezTo>
                      <a:pt x="0" y="9455"/>
                      <a:pt x="1356" y="6182"/>
                      <a:pt x="3769" y="3769"/>
                    </a:cubicBezTo>
                    <a:cubicBezTo>
                      <a:pt x="6182" y="1356"/>
                      <a:pt x="9455" y="0"/>
                      <a:pt x="12867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-142875"/>
                <a:ext cx="1145183" cy="258148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66" name="TextBox 66"/>
            <p:cNvSpPr txBox="1"/>
            <p:nvPr/>
          </p:nvSpPr>
          <p:spPr>
            <a:xfrm>
              <a:off x="615148" y="15413"/>
              <a:ext cx="2814552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en-US" sz="16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Other POS Systems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4253379" y="6508357"/>
            <a:ext cx="3008334" cy="302816"/>
            <a:chOff x="0" y="0"/>
            <a:chExt cx="4011112" cy="403754"/>
          </a:xfrm>
        </p:grpSpPr>
        <p:grpSp>
          <p:nvGrpSpPr>
            <p:cNvPr id="68" name="Group 68"/>
            <p:cNvGrpSpPr/>
            <p:nvPr/>
          </p:nvGrpSpPr>
          <p:grpSpPr>
            <a:xfrm>
              <a:off x="0" y="0"/>
              <a:ext cx="4011112" cy="403754"/>
              <a:chOff x="0" y="0"/>
              <a:chExt cx="1145183" cy="115273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1145183" cy="115273"/>
              </a:xfrm>
              <a:custGeom>
                <a:avLst/>
                <a:gdLst/>
                <a:ahLst/>
                <a:cxnLst/>
                <a:rect l="l" t="t" r="r" b="b"/>
                <a:pathLst>
                  <a:path w="1145183" h="115273">
                    <a:moveTo>
                      <a:pt x="12867" y="0"/>
                    </a:moveTo>
                    <a:lnTo>
                      <a:pt x="1132316" y="0"/>
                    </a:lnTo>
                    <a:cubicBezTo>
                      <a:pt x="1135729" y="0"/>
                      <a:pt x="1139002" y="1356"/>
                      <a:pt x="1141415" y="3769"/>
                    </a:cubicBezTo>
                    <a:cubicBezTo>
                      <a:pt x="1143828" y="6182"/>
                      <a:pt x="1145183" y="9455"/>
                      <a:pt x="1145183" y="12867"/>
                    </a:cubicBezTo>
                    <a:lnTo>
                      <a:pt x="1145183" y="102405"/>
                    </a:lnTo>
                    <a:cubicBezTo>
                      <a:pt x="1145183" y="105818"/>
                      <a:pt x="1143828" y="109091"/>
                      <a:pt x="1141415" y="111504"/>
                    </a:cubicBezTo>
                    <a:cubicBezTo>
                      <a:pt x="1139002" y="113917"/>
                      <a:pt x="1135729" y="115273"/>
                      <a:pt x="1132316" y="115273"/>
                    </a:cubicBezTo>
                    <a:lnTo>
                      <a:pt x="12867" y="115273"/>
                    </a:lnTo>
                    <a:cubicBezTo>
                      <a:pt x="9455" y="115273"/>
                      <a:pt x="6182" y="113917"/>
                      <a:pt x="3769" y="111504"/>
                    </a:cubicBezTo>
                    <a:cubicBezTo>
                      <a:pt x="1356" y="109091"/>
                      <a:pt x="0" y="105818"/>
                      <a:pt x="0" y="102405"/>
                    </a:cubicBezTo>
                    <a:lnTo>
                      <a:pt x="0" y="12867"/>
                    </a:lnTo>
                    <a:cubicBezTo>
                      <a:pt x="0" y="9455"/>
                      <a:pt x="1356" y="6182"/>
                      <a:pt x="3769" y="3769"/>
                    </a:cubicBezTo>
                    <a:cubicBezTo>
                      <a:pt x="6182" y="1356"/>
                      <a:pt x="9455" y="0"/>
                      <a:pt x="12867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0" y="-142875"/>
                <a:ext cx="1145183" cy="258148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71" name="TextBox 71"/>
            <p:cNvSpPr txBox="1"/>
            <p:nvPr/>
          </p:nvSpPr>
          <p:spPr>
            <a:xfrm>
              <a:off x="598280" y="24077"/>
              <a:ext cx="2814552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en-US" sz="1600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Delta1st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-322345" y="8575780"/>
            <a:ext cx="8685324" cy="2741593"/>
            <a:chOff x="0" y="-142875"/>
            <a:chExt cx="3027564" cy="955675"/>
          </a:xfrm>
        </p:grpSpPr>
        <p:sp>
          <p:nvSpPr>
            <p:cNvPr id="73" name="Freeform 73"/>
            <p:cNvSpPr/>
            <p:nvPr/>
          </p:nvSpPr>
          <p:spPr>
            <a:xfrm>
              <a:off x="112364" y="-10442"/>
              <a:ext cx="2709334" cy="384384"/>
            </a:xfrm>
            <a:custGeom>
              <a:avLst/>
              <a:gdLst/>
              <a:ahLst/>
              <a:cxnLst/>
              <a:rect l="l" t="t" r="r" b="b"/>
              <a:pathLst>
                <a:path w="3027564" h="812800">
                  <a:moveTo>
                    <a:pt x="0" y="0"/>
                  </a:moveTo>
                  <a:lnTo>
                    <a:pt x="3027564" y="0"/>
                  </a:lnTo>
                  <a:lnTo>
                    <a:pt x="302756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142875"/>
              <a:ext cx="3027564" cy="95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>
            <a:off x="559089" y="6846912"/>
            <a:ext cx="318038" cy="318038"/>
          </a:xfrm>
          <a:custGeom>
            <a:avLst/>
            <a:gdLst/>
            <a:ahLst/>
            <a:cxnLst/>
            <a:rect l="l" t="t" r="r" b="b"/>
            <a:pathLst>
              <a:path w="318038" h="318038">
                <a:moveTo>
                  <a:pt x="0" y="0"/>
                </a:moveTo>
                <a:lnTo>
                  <a:pt x="318038" y="0"/>
                </a:lnTo>
                <a:lnTo>
                  <a:pt x="318038" y="318037"/>
                </a:lnTo>
                <a:lnTo>
                  <a:pt x="0" y="3180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6" name="Freeform 76"/>
          <p:cNvSpPr/>
          <p:nvPr/>
        </p:nvSpPr>
        <p:spPr>
          <a:xfrm>
            <a:off x="586735" y="7241177"/>
            <a:ext cx="262745" cy="317997"/>
          </a:xfrm>
          <a:custGeom>
            <a:avLst/>
            <a:gdLst/>
            <a:ahLst/>
            <a:cxnLst/>
            <a:rect l="l" t="t" r="r" b="b"/>
            <a:pathLst>
              <a:path w="262745" h="317997">
                <a:moveTo>
                  <a:pt x="0" y="0"/>
                </a:moveTo>
                <a:lnTo>
                  <a:pt x="262745" y="0"/>
                </a:lnTo>
                <a:lnTo>
                  <a:pt x="262745" y="317997"/>
                </a:lnTo>
                <a:lnTo>
                  <a:pt x="0" y="317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Freeform 77"/>
          <p:cNvSpPr/>
          <p:nvPr/>
        </p:nvSpPr>
        <p:spPr>
          <a:xfrm>
            <a:off x="559089" y="7634750"/>
            <a:ext cx="318038" cy="314460"/>
          </a:xfrm>
          <a:custGeom>
            <a:avLst/>
            <a:gdLst/>
            <a:ahLst/>
            <a:cxnLst/>
            <a:rect l="l" t="t" r="r" b="b"/>
            <a:pathLst>
              <a:path w="318038" h="314460">
                <a:moveTo>
                  <a:pt x="0" y="0"/>
                </a:moveTo>
                <a:lnTo>
                  <a:pt x="318038" y="0"/>
                </a:lnTo>
                <a:lnTo>
                  <a:pt x="318038" y="314460"/>
                </a:lnTo>
                <a:lnTo>
                  <a:pt x="0" y="3144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8" name="Freeform 78"/>
          <p:cNvSpPr/>
          <p:nvPr/>
        </p:nvSpPr>
        <p:spPr>
          <a:xfrm>
            <a:off x="559089" y="8052034"/>
            <a:ext cx="318038" cy="279476"/>
          </a:xfrm>
          <a:custGeom>
            <a:avLst/>
            <a:gdLst/>
            <a:ahLst/>
            <a:cxnLst/>
            <a:rect l="l" t="t" r="r" b="b"/>
            <a:pathLst>
              <a:path w="318038" h="279476">
                <a:moveTo>
                  <a:pt x="0" y="0"/>
                </a:moveTo>
                <a:lnTo>
                  <a:pt x="318038" y="0"/>
                </a:lnTo>
                <a:lnTo>
                  <a:pt x="318038" y="279476"/>
                </a:lnTo>
                <a:lnTo>
                  <a:pt x="0" y="2794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Freeform 79"/>
          <p:cNvSpPr/>
          <p:nvPr/>
        </p:nvSpPr>
        <p:spPr>
          <a:xfrm>
            <a:off x="582527" y="8407710"/>
            <a:ext cx="271162" cy="341084"/>
          </a:xfrm>
          <a:custGeom>
            <a:avLst/>
            <a:gdLst/>
            <a:ahLst/>
            <a:cxnLst/>
            <a:rect l="l" t="t" r="r" b="b"/>
            <a:pathLst>
              <a:path w="271162" h="341084">
                <a:moveTo>
                  <a:pt x="0" y="0"/>
                </a:moveTo>
                <a:lnTo>
                  <a:pt x="271162" y="0"/>
                </a:lnTo>
                <a:lnTo>
                  <a:pt x="271162" y="341084"/>
                </a:lnTo>
                <a:lnTo>
                  <a:pt x="0" y="3410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0" name="Freeform 80"/>
          <p:cNvSpPr/>
          <p:nvPr/>
        </p:nvSpPr>
        <p:spPr>
          <a:xfrm>
            <a:off x="4276857" y="6882046"/>
            <a:ext cx="315847" cy="291764"/>
          </a:xfrm>
          <a:custGeom>
            <a:avLst/>
            <a:gdLst/>
            <a:ahLst/>
            <a:cxnLst/>
            <a:rect l="l" t="t" r="r" b="b"/>
            <a:pathLst>
              <a:path w="315847" h="291764">
                <a:moveTo>
                  <a:pt x="0" y="0"/>
                </a:moveTo>
                <a:lnTo>
                  <a:pt x="315848" y="0"/>
                </a:lnTo>
                <a:lnTo>
                  <a:pt x="315848" y="291764"/>
                </a:lnTo>
                <a:lnTo>
                  <a:pt x="0" y="2917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1" name="Freeform 81"/>
          <p:cNvSpPr/>
          <p:nvPr/>
        </p:nvSpPr>
        <p:spPr>
          <a:xfrm>
            <a:off x="4253379" y="7240485"/>
            <a:ext cx="350833" cy="327590"/>
          </a:xfrm>
          <a:custGeom>
            <a:avLst/>
            <a:gdLst/>
            <a:ahLst/>
            <a:cxnLst/>
            <a:rect l="l" t="t" r="r" b="b"/>
            <a:pathLst>
              <a:path w="350833" h="327590">
                <a:moveTo>
                  <a:pt x="0" y="0"/>
                </a:moveTo>
                <a:lnTo>
                  <a:pt x="350833" y="0"/>
                </a:lnTo>
                <a:lnTo>
                  <a:pt x="350833" y="327590"/>
                </a:lnTo>
                <a:lnTo>
                  <a:pt x="0" y="327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2" name="Freeform 82"/>
          <p:cNvSpPr/>
          <p:nvPr/>
        </p:nvSpPr>
        <p:spPr>
          <a:xfrm>
            <a:off x="4279906" y="7625757"/>
            <a:ext cx="312799" cy="335892"/>
          </a:xfrm>
          <a:custGeom>
            <a:avLst/>
            <a:gdLst/>
            <a:ahLst/>
            <a:cxnLst/>
            <a:rect l="l" t="t" r="r" b="b"/>
            <a:pathLst>
              <a:path w="312799" h="335892">
                <a:moveTo>
                  <a:pt x="0" y="0"/>
                </a:moveTo>
                <a:lnTo>
                  <a:pt x="312799" y="0"/>
                </a:lnTo>
                <a:lnTo>
                  <a:pt x="312799" y="335891"/>
                </a:lnTo>
                <a:lnTo>
                  <a:pt x="0" y="3358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3" name="Freeform 83"/>
          <p:cNvSpPr/>
          <p:nvPr/>
        </p:nvSpPr>
        <p:spPr>
          <a:xfrm>
            <a:off x="4279906" y="8028323"/>
            <a:ext cx="350833" cy="350833"/>
          </a:xfrm>
          <a:custGeom>
            <a:avLst/>
            <a:gdLst/>
            <a:ahLst/>
            <a:cxnLst/>
            <a:rect l="l" t="t" r="r" b="b"/>
            <a:pathLst>
              <a:path w="350833" h="350833">
                <a:moveTo>
                  <a:pt x="0" y="0"/>
                </a:moveTo>
                <a:lnTo>
                  <a:pt x="350833" y="0"/>
                </a:lnTo>
                <a:lnTo>
                  <a:pt x="350833" y="350833"/>
                </a:lnTo>
                <a:lnTo>
                  <a:pt x="0" y="3508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4" name="Freeform 84"/>
          <p:cNvSpPr/>
          <p:nvPr/>
        </p:nvSpPr>
        <p:spPr>
          <a:xfrm>
            <a:off x="4301069" y="8440287"/>
            <a:ext cx="308507" cy="308507"/>
          </a:xfrm>
          <a:custGeom>
            <a:avLst/>
            <a:gdLst/>
            <a:ahLst/>
            <a:cxnLst/>
            <a:rect l="l" t="t" r="r" b="b"/>
            <a:pathLst>
              <a:path w="308507" h="308507">
                <a:moveTo>
                  <a:pt x="0" y="0"/>
                </a:moveTo>
                <a:lnTo>
                  <a:pt x="308507" y="0"/>
                </a:lnTo>
                <a:lnTo>
                  <a:pt x="308507" y="308507"/>
                </a:lnTo>
                <a:lnTo>
                  <a:pt x="0" y="3085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5" name="TextBox 85"/>
          <p:cNvSpPr txBox="1"/>
          <p:nvPr/>
        </p:nvSpPr>
        <p:spPr>
          <a:xfrm>
            <a:off x="559089" y="5936857"/>
            <a:ext cx="6632651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0"/>
              </a:lnSpc>
            </a:pPr>
            <a:r>
              <a:rPr lang="en-US" sz="14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Most POS systems sell payments first.</a:t>
            </a:r>
            <a:r>
              <a:rPr lang="en-US" sz="1475">
                <a:solidFill>
                  <a:srgbClr val="0E3E5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75" b="1">
                <a:solidFill>
                  <a:srgbClr val="737373"/>
                </a:solidFill>
                <a:latin typeface="Poppins Bold"/>
                <a:ea typeface="Poppins Bold"/>
                <a:cs typeface="Poppins Bold"/>
                <a:sym typeface="Poppins Bold"/>
              </a:rPr>
              <a:t>Delta1st was built to run the entire retail store</a:t>
            </a:r>
            <a:r>
              <a:rPr lang="en-US" sz="1475">
                <a:solidFill>
                  <a:srgbClr val="0E3E5B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while controlling inventory, margins, and operations.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431470" y="2428260"/>
            <a:ext cx="3942322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Providing real-time inventory tracking with barcode scanning, low-stock alerts, and purchase order management. Retailers maintain optimal stock levels, to reduce overstock or stock out situations.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431470" y="1576044"/>
            <a:ext cx="6887888" cy="52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4"/>
              </a:lnSpc>
            </a:pPr>
            <a:r>
              <a:rPr lang="en-US" sz="1670" b="1">
                <a:solidFill>
                  <a:srgbClr val="0E0E0E"/>
                </a:solidFill>
                <a:latin typeface="Poppins Bold"/>
                <a:ea typeface="Poppins Bold"/>
                <a:cs typeface="Poppins Bold"/>
                <a:sym typeface="Poppins Bold"/>
              </a:rPr>
              <a:t>ARE YOU MANAGING INVENTORY, PAYMENTS, AND REPORTING ACROSS MULTIPLE SYSTEMS TODAY?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2405181" y="528360"/>
            <a:ext cx="4640664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500" spc="3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Delta1st was built for retailers who need speed, control and visibility.</a:t>
            </a:r>
          </a:p>
          <a:p>
            <a:pPr algn="l">
              <a:lnSpc>
                <a:spcPts val="1650"/>
              </a:lnSpc>
            </a:pPr>
            <a:r>
              <a:rPr lang="en-US" sz="1500" b="1" spc="3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WITHOUT ENTERPRISE COMPLEXITY.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431470" y="4588445"/>
            <a:ext cx="386874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Streamlined POS workflows, custom menus, barcode scanning, split payments, and mobile or multi-register support speed up checkout. Reducing lines, improving customer experience, and increasing sales during busy periods.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041418" y="6827862"/>
            <a:ext cx="2741229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Inventory and payments often require separate modules or third-party apps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041418" y="7222127"/>
            <a:ext cx="247028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Limited visibility leads to over-ordering or empty shelves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041418" y="7615700"/>
            <a:ext cx="247028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Slower checkout experiences during peak traffic due to rigid workflows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041418" y="8009273"/>
            <a:ext cx="247028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Manual reconciliation across sales, discounts, taxes, and returns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041418" y="8402846"/>
            <a:ext cx="247028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Costs increase as merchants add inventory, reporting, or multi-registers.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4789517" y="6827862"/>
            <a:ext cx="260000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POS, inventory tracking, barcode scanning, purchase orders, and payments unified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789517" y="7222127"/>
            <a:ext cx="252984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Real-time inventory visibility reduces stockouts and excess inventory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4789517" y="7615700"/>
            <a:ext cx="252984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Streamlined checkout with barcode scanning, mobile POS, and split payments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789517" y="8009273"/>
            <a:ext cx="252984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Built-in reporting and reconciliation eliminates manual spreadsheets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789517" y="8389189"/>
            <a:ext cx="2529842" cy="34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6"/>
              </a:lnSpc>
            </a:pPr>
            <a:r>
              <a:rPr lang="en-US" sz="105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Scales with the business without enterprise-level cost or complexity</a:t>
            </a:r>
          </a:p>
        </p:txBody>
      </p:sp>
      <p:grpSp>
        <p:nvGrpSpPr>
          <p:cNvPr id="100" name="Group 100"/>
          <p:cNvGrpSpPr/>
          <p:nvPr/>
        </p:nvGrpSpPr>
        <p:grpSpPr>
          <a:xfrm>
            <a:off x="179610" y="504388"/>
            <a:ext cx="1899368" cy="695643"/>
            <a:chOff x="0" y="0"/>
            <a:chExt cx="2532490" cy="927525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2532490" cy="927525"/>
            </a:xfrm>
            <a:custGeom>
              <a:avLst/>
              <a:gdLst/>
              <a:ahLst/>
              <a:cxnLst/>
              <a:rect l="l" t="t" r="r" b="b"/>
              <a:pathLst>
                <a:path w="2532490" h="927525">
                  <a:moveTo>
                    <a:pt x="0" y="0"/>
                  </a:moveTo>
                  <a:lnTo>
                    <a:pt x="2532490" y="0"/>
                  </a:lnTo>
                  <a:lnTo>
                    <a:pt x="2532490" y="927525"/>
                  </a:lnTo>
                  <a:lnTo>
                    <a:pt x="0" y="92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737373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27518"/>
              <a:ext cx="2532490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737373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425887" y="9224010"/>
            <a:ext cx="1222187" cy="572453"/>
            <a:chOff x="0" y="0"/>
            <a:chExt cx="1629583" cy="763271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629583" cy="763271"/>
            </a:xfrm>
            <a:custGeom>
              <a:avLst/>
              <a:gdLst/>
              <a:ahLst/>
              <a:cxnLst/>
              <a:rect l="l" t="t" r="r" b="b"/>
              <a:pathLst>
                <a:path w="1629583" h="763271">
                  <a:moveTo>
                    <a:pt x="0" y="0"/>
                  </a:moveTo>
                  <a:lnTo>
                    <a:pt x="1629583" y="0"/>
                  </a:lnTo>
                  <a:lnTo>
                    <a:pt x="1629583" y="763271"/>
                  </a:lnTo>
                  <a:lnTo>
                    <a:pt x="0" y="763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-13943" r="-13943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46568"/>
              <a:ext cx="1629583" cy="64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1760723" y="9347835"/>
            <a:ext cx="5558636" cy="324803"/>
            <a:chOff x="0" y="0"/>
            <a:chExt cx="7411514" cy="433071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7411514" cy="433071"/>
            </a:xfrm>
            <a:custGeom>
              <a:avLst/>
              <a:gdLst/>
              <a:ahLst/>
              <a:cxnLst/>
              <a:rect l="l" t="t" r="r" b="b"/>
              <a:pathLst>
                <a:path w="7411514" h="433071">
                  <a:moveTo>
                    <a:pt x="0" y="0"/>
                  </a:moveTo>
                  <a:lnTo>
                    <a:pt x="7411514" y="0"/>
                  </a:lnTo>
                  <a:lnTo>
                    <a:pt x="7411514" y="433071"/>
                  </a:lnTo>
                  <a:lnTo>
                    <a:pt x="0" y="43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t="-263397" b="-263397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46568"/>
              <a:ext cx="7411514" cy="311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Contact Information Here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Calibri</vt:lpstr>
      <vt:lpstr>Arimo</vt:lpstr>
      <vt:lpstr>Poppins Bold</vt:lpstr>
      <vt:lpstr>Arimo Bold</vt:lpstr>
      <vt:lpstr>Raleway Bold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Delta 1st One Pager - Retail (Co-Brandable)</dc:title>
  <cp:lastModifiedBy>David Bohan</cp:lastModifiedBy>
  <cp:revision>1</cp:revision>
  <dcterms:created xsi:type="dcterms:W3CDTF">2006-08-16T00:00:00Z</dcterms:created>
  <dcterms:modified xsi:type="dcterms:W3CDTF">2026-06-29T15:52:20Z</dcterms:modified>
  <dc:identifier>DAHMMnRZ674</dc:identifier>
</cp:coreProperties>
</file>