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Arimo" panose="020B0604020202020204" charset="0"/>
      <p:regular r:id="rId3"/>
    </p:embeddedFont>
    <p:embeddedFont>
      <p:font typeface="Poppins" panose="00000500000000000000" pitchFamily="2" charset="0"/>
      <p:regular r:id="rId4"/>
    </p:embeddedFont>
    <p:embeddedFont>
      <p:font typeface="Poppins Bold" panose="020B0604020202020204" charset="0"/>
      <p:regular r:id="rId5"/>
    </p:embeddedFont>
    <p:embeddedFont>
      <p:font typeface="Raleway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3036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han" userId="1630d24c-4ef5-424e-b331-a68d0d7e6c2f" providerId="ADAL" clId="{C429DFF7-FEDA-4063-9149-9E397CFBEEC9}"/>
    <pc:docChg chg="modSld">
      <pc:chgData name="David Bohan" userId="1630d24c-4ef5-424e-b331-a68d0d7e6c2f" providerId="ADAL" clId="{C429DFF7-FEDA-4063-9149-9E397CFBEEC9}" dt="2026-06-29T15:56:44.396" v="9" actId="14100"/>
      <pc:docMkLst>
        <pc:docMk/>
      </pc:docMkLst>
      <pc:sldChg chg="modSp mod">
        <pc:chgData name="David Bohan" userId="1630d24c-4ef5-424e-b331-a68d0d7e6c2f" providerId="ADAL" clId="{C429DFF7-FEDA-4063-9149-9E397CFBEEC9}" dt="2026-06-29T15:56:44.396" v="9" actId="14100"/>
        <pc:sldMkLst>
          <pc:docMk/>
          <pc:sldMk cId="0" sldId="256"/>
        </pc:sldMkLst>
        <pc:spChg chg="mod">
          <ac:chgData name="David Bohan" userId="1630d24c-4ef5-424e-b331-a68d0d7e6c2f" providerId="ADAL" clId="{C429DFF7-FEDA-4063-9149-9E397CFBEEC9}" dt="2026-06-29T15:55:59.274" v="1" actId="14100"/>
          <ac:spMkLst>
            <pc:docMk/>
            <pc:sldMk cId="0" sldId="256"/>
            <ac:spMk id="45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5:54.528" v="0" actId="14100"/>
          <ac:spMkLst>
            <pc:docMk/>
            <pc:sldMk cId="0" sldId="256"/>
            <ac:spMk id="51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6:25.286" v="5" actId="14100"/>
          <ac:spMkLst>
            <pc:docMk/>
            <pc:sldMk cId="0" sldId="256"/>
            <ac:spMk id="64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6:44.396" v="9" actId="14100"/>
          <ac:spMkLst>
            <pc:docMk/>
            <pc:sldMk cId="0" sldId="256"/>
            <ac:spMk id="99" creationId="{00000000-0000-0000-0000-000000000000}"/>
          </ac:spMkLst>
        </pc:spChg>
        <pc:grpChg chg="mod">
          <ac:chgData name="David Bohan" userId="1630d24c-4ef5-424e-b331-a68d0d7e6c2f" providerId="ADAL" clId="{C429DFF7-FEDA-4063-9149-9E397CFBEEC9}" dt="2026-06-29T15:56:14.930" v="4" actId="14100"/>
          <ac:grpSpMkLst>
            <pc:docMk/>
            <pc:sldMk cId="0" sldId="256"/>
            <ac:grpSpMk id="63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76" t="-1136" r="-16176" b="-11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621620"/>
            <a:ext cx="7772400" cy="3465744"/>
            <a:chOff x="0" y="0"/>
            <a:chExt cx="10363200" cy="4620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3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13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-16429"/>
            <a:ext cx="7772400" cy="5609474"/>
            <a:chOff x="0" y="0"/>
            <a:chExt cx="2960914" cy="21369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60914" cy="2136942"/>
            </a:xfrm>
            <a:custGeom>
              <a:avLst/>
              <a:gdLst/>
              <a:ahLst/>
              <a:cxnLst/>
              <a:rect l="l" t="t" r="r" b="b"/>
              <a:pathLst>
                <a:path w="2960914" h="2136942">
                  <a:moveTo>
                    <a:pt x="0" y="0"/>
                  </a:moveTo>
                  <a:lnTo>
                    <a:pt x="2960914" y="0"/>
                  </a:lnTo>
                  <a:lnTo>
                    <a:pt x="2960914" y="2136942"/>
                  </a:lnTo>
                  <a:lnTo>
                    <a:pt x="0" y="2136942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960914" cy="2194092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6525" y="6453925"/>
            <a:ext cx="3330720" cy="2236525"/>
            <a:chOff x="0" y="0"/>
            <a:chExt cx="1268846" cy="8520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68846" cy="852010"/>
            </a:xfrm>
            <a:custGeom>
              <a:avLst/>
              <a:gdLst/>
              <a:ahLst/>
              <a:cxnLst/>
              <a:rect l="l" t="t" r="r" b="b"/>
              <a:pathLst>
                <a:path w="1268846" h="852010">
                  <a:moveTo>
                    <a:pt x="11622" y="0"/>
                  </a:moveTo>
                  <a:lnTo>
                    <a:pt x="1257224" y="0"/>
                  </a:lnTo>
                  <a:cubicBezTo>
                    <a:pt x="1260306" y="0"/>
                    <a:pt x="1263262" y="1224"/>
                    <a:pt x="1265442" y="3404"/>
                  </a:cubicBezTo>
                  <a:cubicBezTo>
                    <a:pt x="1267621" y="5584"/>
                    <a:pt x="1268846" y="8540"/>
                    <a:pt x="1268846" y="11622"/>
                  </a:cubicBezTo>
                  <a:lnTo>
                    <a:pt x="1268846" y="840388"/>
                  </a:lnTo>
                  <a:cubicBezTo>
                    <a:pt x="1268846" y="843470"/>
                    <a:pt x="1267621" y="846426"/>
                    <a:pt x="1265442" y="848606"/>
                  </a:cubicBezTo>
                  <a:cubicBezTo>
                    <a:pt x="1263262" y="850785"/>
                    <a:pt x="1260306" y="852010"/>
                    <a:pt x="1257224" y="852010"/>
                  </a:cubicBezTo>
                  <a:lnTo>
                    <a:pt x="11622" y="852010"/>
                  </a:lnTo>
                  <a:cubicBezTo>
                    <a:pt x="8540" y="852010"/>
                    <a:pt x="5584" y="850785"/>
                    <a:pt x="3404" y="848606"/>
                  </a:cubicBezTo>
                  <a:cubicBezTo>
                    <a:pt x="1224" y="846426"/>
                    <a:pt x="0" y="843470"/>
                    <a:pt x="0" y="840388"/>
                  </a:cubicBezTo>
                  <a:lnTo>
                    <a:pt x="0" y="11622"/>
                  </a:lnTo>
                  <a:cubicBezTo>
                    <a:pt x="0" y="8540"/>
                    <a:pt x="1224" y="5584"/>
                    <a:pt x="3404" y="3404"/>
                  </a:cubicBezTo>
                  <a:cubicBezTo>
                    <a:pt x="5584" y="1224"/>
                    <a:pt x="8540" y="0"/>
                    <a:pt x="11622" y="0"/>
                  </a:cubicBezTo>
                  <a:close/>
                </a:path>
              </a:pathLst>
            </a:custGeom>
            <a:solidFill>
              <a:srgbClr val="737373"/>
            </a:solidFill>
            <a:ln w="9525" cap="sq">
              <a:solidFill>
                <a:srgbClr val="7373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42875"/>
              <a:ext cx="1268846" cy="994885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marL="0" lvl="0" indent="0" algn="ctr">
                <a:lnSpc>
                  <a:spcPts val="37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1289" y="147163"/>
            <a:ext cx="6962903" cy="1028962"/>
            <a:chOff x="0" y="0"/>
            <a:chExt cx="2652534" cy="3919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52534" cy="391986"/>
            </a:xfrm>
            <a:custGeom>
              <a:avLst/>
              <a:gdLst/>
              <a:ahLst/>
              <a:cxnLst/>
              <a:rect l="l" t="t" r="r" b="b"/>
              <a:pathLst>
                <a:path w="2652534" h="391986">
                  <a:moveTo>
                    <a:pt x="5559" y="0"/>
                  </a:moveTo>
                  <a:lnTo>
                    <a:pt x="2646975" y="0"/>
                  </a:lnTo>
                  <a:cubicBezTo>
                    <a:pt x="2648449" y="0"/>
                    <a:pt x="2649863" y="586"/>
                    <a:pt x="2650906" y="1628"/>
                  </a:cubicBezTo>
                  <a:cubicBezTo>
                    <a:pt x="2651949" y="2671"/>
                    <a:pt x="2652534" y="4085"/>
                    <a:pt x="2652534" y="5559"/>
                  </a:cubicBezTo>
                  <a:lnTo>
                    <a:pt x="2652534" y="386426"/>
                  </a:lnTo>
                  <a:cubicBezTo>
                    <a:pt x="2652534" y="387901"/>
                    <a:pt x="2651949" y="389315"/>
                    <a:pt x="2650906" y="390357"/>
                  </a:cubicBezTo>
                  <a:cubicBezTo>
                    <a:pt x="2649863" y="391400"/>
                    <a:pt x="2648449" y="391986"/>
                    <a:pt x="2646975" y="391986"/>
                  </a:cubicBezTo>
                  <a:lnTo>
                    <a:pt x="5559" y="391986"/>
                  </a:lnTo>
                  <a:cubicBezTo>
                    <a:pt x="4085" y="391986"/>
                    <a:pt x="2671" y="391400"/>
                    <a:pt x="1628" y="390357"/>
                  </a:cubicBezTo>
                  <a:cubicBezTo>
                    <a:pt x="586" y="389315"/>
                    <a:pt x="0" y="387901"/>
                    <a:pt x="0" y="386426"/>
                  </a:cubicBezTo>
                  <a:lnTo>
                    <a:pt x="0" y="5559"/>
                  </a:lnTo>
                  <a:cubicBezTo>
                    <a:pt x="0" y="4085"/>
                    <a:pt x="586" y="2671"/>
                    <a:pt x="1628" y="1628"/>
                  </a:cubicBezTo>
                  <a:cubicBezTo>
                    <a:pt x="2671" y="586"/>
                    <a:pt x="4085" y="0"/>
                    <a:pt x="5559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2652534" cy="468186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30059" y="7462666"/>
            <a:ext cx="2641561" cy="296924"/>
            <a:chOff x="0" y="0"/>
            <a:chExt cx="3522082" cy="395899"/>
          </a:xfrm>
        </p:grpSpPr>
        <p:sp>
          <p:nvSpPr>
            <p:cNvPr id="16" name="TextBox 16"/>
            <p:cNvSpPr txBox="1"/>
            <p:nvPr/>
          </p:nvSpPr>
          <p:spPr>
            <a:xfrm>
              <a:off x="509917" y="-11600"/>
              <a:ext cx="3012165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Ma</a:t>
              </a:r>
              <a:r>
                <a:rPr lang="en-US" sz="940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nual reconciliation across invoices,terminals, and reports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395899" cy="395899"/>
            </a:xfrm>
            <a:custGeom>
              <a:avLst/>
              <a:gdLst/>
              <a:ahLst/>
              <a:cxnLst/>
              <a:rect l="l" t="t" r="r" b="b"/>
              <a:pathLst>
                <a:path w="395899" h="395899">
                  <a:moveTo>
                    <a:pt x="0" y="0"/>
                  </a:moveTo>
                  <a:lnTo>
                    <a:pt x="395899" y="0"/>
                  </a:lnTo>
                  <a:lnTo>
                    <a:pt x="395899" y="395899"/>
                  </a:lnTo>
                  <a:lnTo>
                    <a:pt x="0" y="395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628182" y="4288068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6" y="0"/>
                </a:lnTo>
                <a:lnTo>
                  <a:pt x="2469776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431470" y="3292357"/>
            <a:ext cx="2799185" cy="1027761"/>
            <a:chOff x="0" y="0"/>
            <a:chExt cx="3732247" cy="137034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35297" b="-42931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4716886" y="5350801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6" name="Group 26"/>
          <p:cNvGrpSpPr/>
          <p:nvPr/>
        </p:nvGrpSpPr>
        <p:grpSpPr>
          <a:xfrm>
            <a:off x="4520174" y="4355089"/>
            <a:ext cx="2799185" cy="1027761"/>
            <a:chOff x="0" y="0"/>
            <a:chExt cx="3732247" cy="1370348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19394" b="-19394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724125" y="7098911"/>
            <a:ext cx="2647496" cy="291791"/>
            <a:chOff x="0" y="0"/>
            <a:chExt cx="3529994" cy="389055"/>
          </a:xfrm>
        </p:grpSpPr>
        <p:sp>
          <p:nvSpPr>
            <p:cNvPr id="33" name="TextBox 33"/>
            <p:cNvSpPr txBox="1"/>
            <p:nvPr/>
          </p:nvSpPr>
          <p:spPr>
            <a:xfrm>
              <a:off x="517829" y="-19050"/>
              <a:ext cx="3012165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Lim</a:t>
              </a:r>
              <a:r>
                <a:rPr lang="en-US" sz="940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ited support for remote, on-site, or mixed payment environments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0"/>
              <a:ext cx="416658" cy="389055"/>
            </a:xfrm>
            <a:custGeom>
              <a:avLst/>
              <a:gdLst/>
              <a:ahLst/>
              <a:cxnLst/>
              <a:rect l="l" t="t" r="r" b="b"/>
              <a:pathLst>
                <a:path w="416658" h="389055">
                  <a:moveTo>
                    <a:pt x="0" y="0"/>
                  </a:moveTo>
                  <a:lnTo>
                    <a:pt x="416658" y="0"/>
                  </a:lnTo>
                  <a:lnTo>
                    <a:pt x="416658" y="389055"/>
                  </a:lnTo>
                  <a:lnTo>
                    <a:pt x="0" y="389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988639" y="6453925"/>
            <a:ext cx="3330720" cy="2236525"/>
            <a:chOff x="0" y="0"/>
            <a:chExt cx="1268846" cy="85201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268846" cy="852010"/>
            </a:xfrm>
            <a:custGeom>
              <a:avLst/>
              <a:gdLst/>
              <a:ahLst/>
              <a:cxnLst/>
              <a:rect l="l" t="t" r="r" b="b"/>
              <a:pathLst>
                <a:path w="1268846" h="852010">
                  <a:moveTo>
                    <a:pt x="11622" y="0"/>
                  </a:moveTo>
                  <a:lnTo>
                    <a:pt x="1257224" y="0"/>
                  </a:lnTo>
                  <a:cubicBezTo>
                    <a:pt x="1260306" y="0"/>
                    <a:pt x="1263262" y="1224"/>
                    <a:pt x="1265442" y="3404"/>
                  </a:cubicBezTo>
                  <a:cubicBezTo>
                    <a:pt x="1267621" y="5584"/>
                    <a:pt x="1268846" y="8540"/>
                    <a:pt x="1268846" y="11622"/>
                  </a:cubicBezTo>
                  <a:lnTo>
                    <a:pt x="1268846" y="840388"/>
                  </a:lnTo>
                  <a:cubicBezTo>
                    <a:pt x="1268846" y="843470"/>
                    <a:pt x="1267621" y="846426"/>
                    <a:pt x="1265442" y="848606"/>
                  </a:cubicBezTo>
                  <a:cubicBezTo>
                    <a:pt x="1263262" y="850785"/>
                    <a:pt x="1260306" y="852010"/>
                    <a:pt x="1257224" y="852010"/>
                  </a:cubicBezTo>
                  <a:lnTo>
                    <a:pt x="11622" y="852010"/>
                  </a:lnTo>
                  <a:cubicBezTo>
                    <a:pt x="8540" y="852010"/>
                    <a:pt x="5584" y="850785"/>
                    <a:pt x="3404" y="848606"/>
                  </a:cubicBezTo>
                  <a:cubicBezTo>
                    <a:pt x="1224" y="846426"/>
                    <a:pt x="0" y="843470"/>
                    <a:pt x="0" y="840388"/>
                  </a:cubicBezTo>
                  <a:lnTo>
                    <a:pt x="0" y="11622"/>
                  </a:lnTo>
                  <a:cubicBezTo>
                    <a:pt x="0" y="8540"/>
                    <a:pt x="1224" y="5584"/>
                    <a:pt x="3404" y="3404"/>
                  </a:cubicBezTo>
                  <a:cubicBezTo>
                    <a:pt x="5584" y="1224"/>
                    <a:pt x="8540" y="0"/>
                    <a:pt x="11622" y="0"/>
                  </a:cubicBezTo>
                  <a:close/>
                </a:path>
              </a:pathLst>
            </a:custGeom>
            <a:solidFill>
              <a:srgbClr val="737373"/>
            </a:solidFill>
            <a:ln w="9525" cap="sq">
              <a:solidFill>
                <a:srgbClr val="7373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42875"/>
              <a:ext cx="1268846" cy="994885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marL="0" lvl="0" indent="0" algn="ctr">
                <a:lnSpc>
                  <a:spcPts val="37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12893" y="6307651"/>
            <a:ext cx="3089680" cy="292548"/>
            <a:chOff x="0" y="0"/>
            <a:chExt cx="4119574" cy="390063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4119574" cy="390063"/>
              <a:chOff x="0" y="0"/>
              <a:chExt cx="1176149" cy="111364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176150" cy="111364"/>
              </a:xfrm>
              <a:custGeom>
                <a:avLst/>
                <a:gdLst/>
                <a:ahLst/>
                <a:cxnLst/>
                <a:rect l="l" t="t" r="r" b="b"/>
                <a:pathLst>
                  <a:path w="1176150" h="111364">
                    <a:moveTo>
                      <a:pt x="12529" y="0"/>
                    </a:moveTo>
                    <a:lnTo>
                      <a:pt x="1163621" y="0"/>
                    </a:lnTo>
                    <a:cubicBezTo>
                      <a:pt x="1170540" y="0"/>
                      <a:pt x="1176150" y="5609"/>
                      <a:pt x="1176150" y="12529"/>
                    </a:cubicBezTo>
                    <a:lnTo>
                      <a:pt x="1176150" y="98835"/>
                    </a:lnTo>
                    <a:cubicBezTo>
                      <a:pt x="1176150" y="105755"/>
                      <a:pt x="1170540" y="111364"/>
                      <a:pt x="1163621" y="111364"/>
                    </a:cubicBezTo>
                    <a:lnTo>
                      <a:pt x="12529" y="111364"/>
                    </a:lnTo>
                    <a:cubicBezTo>
                      <a:pt x="5609" y="111364"/>
                      <a:pt x="0" y="105755"/>
                      <a:pt x="0" y="98835"/>
                    </a:cubicBezTo>
                    <a:lnTo>
                      <a:pt x="0" y="12529"/>
                    </a:lnTo>
                    <a:cubicBezTo>
                      <a:pt x="0" y="5609"/>
                      <a:pt x="5609" y="0"/>
                      <a:pt x="12529" y="0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171450"/>
                <a:ext cx="1176149" cy="282814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652511" y="17232"/>
              <a:ext cx="2814552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en-US" sz="16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Delta1st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-742156" y="-299018"/>
            <a:ext cx="2965672" cy="1439725"/>
            <a:chOff x="0" y="-546497"/>
            <a:chExt cx="3954230" cy="1919632"/>
          </a:xfrm>
        </p:grpSpPr>
        <p:grpSp>
          <p:nvGrpSpPr>
            <p:cNvPr id="44" name="Group 44"/>
            <p:cNvGrpSpPr/>
            <p:nvPr/>
          </p:nvGrpSpPr>
          <p:grpSpPr>
            <a:xfrm>
              <a:off x="267234" y="-545535"/>
              <a:ext cx="3046907" cy="1918670"/>
              <a:chOff x="0" y="-152400"/>
              <a:chExt cx="812800" cy="511829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192684" y="0"/>
                <a:ext cx="620115" cy="35942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59429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359429"/>
                    </a:lnTo>
                    <a:lnTo>
                      <a:pt x="0" y="359429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152400"/>
                <a:ext cx="812800" cy="5118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5400000">
              <a:off x="2960498" y="379402"/>
              <a:ext cx="1347375" cy="640089"/>
              <a:chOff x="0" y="0"/>
              <a:chExt cx="792380" cy="376431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792381" cy="376431"/>
              </a:xfrm>
              <a:custGeom>
                <a:avLst/>
                <a:gdLst/>
                <a:ahLst/>
                <a:cxnLst/>
                <a:rect l="l" t="t" r="r" b="b"/>
                <a:pathLst>
                  <a:path w="792381" h="376431">
                    <a:moveTo>
                      <a:pt x="792381" y="0"/>
                    </a:moveTo>
                    <a:lnTo>
                      <a:pt x="792381" y="376431"/>
                    </a:lnTo>
                    <a:lnTo>
                      <a:pt x="396190" y="249431"/>
                    </a:lnTo>
                    <a:lnTo>
                      <a:pt x="0" y="376431"/>
                    </a:lnTo>
                    <a:lnTo>
                      <a:pt x="0" y="0"/>
                    </a:lnTo>
                    <a:lnTo>
                      <a:pt x="792381" y="0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152400"/>
                <a:ext cx="792380" cy="4018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0" y="-546497"/>
              <a:ext cx="1549217" cy="1837090"/>
              <a:chOff x="0" y="-142875"/>
              <a:chExt cx="405024" cy="480285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258704" y="0"/>
                <a:ext cx="146320" cy="337410"/>
              </a:xfrm>
              <a:custGeom>
                <a:avLst/>
                <a:gdLst/>
                <a:ahLst/>
                <a:cxnLst/>
                <a:rect l="l" t="t" r="r" b="b"/>
                <a:pathLst>
                  <a:path w="405024" h="337410">
                    <a:moveTo>
                      <a:pt x="0" y="0"/>
                    </a:moveTo>
                    <a:lnTo>
                      <a:pt x="405024" y="0"/>
                    </a:lnTo>
                    <a:lnTo>
                      <a:pt x="405024" y="337410"/>
                    </a:lnTo>
                    <a:lnTo>
                      <a:pt x="0" y="33741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142875"/>
                <a:ext cx="405024" cy="480285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 rot="-5400000">
              <a:off x="1900879" y="-570613"/>
              <a:ext cx="1290593" cy="2431819"/>
              <a:chOff x="0" y="0"/>
              <a:chExt cx="743839" cy="1401589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743839" cy="1401589"/>
              </a:xfrm>
              <a:custGeom>
                <a:avLst/>
                <a:gdLst/>
                <a:ahLst/>
                <a:cxnLst/>
                <a:rect l="l" t="t" r="r" b="b"/>
                <a:pathLst>
                  <a:path w="743839" h="1401589">
                    <a:moveTo>
                      <a:pt x="743839" y="0"/>
                    </a:moveTo>
                    <a:lnTo>
                      <a:pt x="743839" y="1401589"/>
                    </a:lnTo>
                    <a:lnTo>
                      <a:pt x="371919" y="1274589"/>
                    </a:lnTo>
                    <a:lnTo>
                      <a:pt x="0" y="1401589"/>
                    </a:lnTo>
                    <a:lnTo>
                      <a:pt x="0" y="0"/>
                    </a:lnTo>
                    <a:lnTo>
                      <a:pt x="74383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142875"/>
                <a:ext cx="743839" cy="1417464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</p:grpSp>
      <p:sp>
        <p:nvSpPr>
          <p:cNvPr id="56" name="Freeform 56"/>
          <p:cNvSpPr/>
          <p:nvPr/>
        </p:nvSpPr>
        <p:spPr>
          <a:xfrm>
            <a:off x="6500976" y="1319000"/>
            <a:ext cx="708720" cy="694546"/>
          </a:xfrm>
          <a:custGeom>
            <a:avLst/>
            <a:gdLst/>
            <a:ahLst/>
            <a:cxnLst/>
            <a:rect l="l" t="t" r="r" b="b"/>
            <a:pathLst>
              <a:path w="708720" h="694546">
                <a:moveTo>
                  <a:pt x="0" y="0"/>
                </a:moveTo>
                <a:lnTo>
                  <a:pt x="708720" y="0"/>
                </a:lnTo>
                <a:lnTo>
                  <a:pt x="708720" y="694546"/>
                </a:lnTo>
                <a:lnTo>
                  <a:pt x="0" y="694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2223517" y="296914"/>
            <a:ext cx="5210891" cy="76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7"/>
              </a:lnSpc>
            </a:pPr>
            <a:r>
              <a:rPr lang="en-US" sz="1788" b="1" spc="3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ONE PLATFORM TO SCHEDULE JOBS, INVOICE CLIENTS, AND GET PAID - </a:t>
            </a:r>
            <a:r>
              <a:rPr lang="en-US" sz="1788" spc="3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ANYWHERE WORK TAKES YOU.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577044" y="6310679"/>
            <a:ext cx="3089680" cy="302816"/>
            <a:chOff x="0" y="0"/>
            <a:chExt cx="4119574" cy="403754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4119574" cy="403754"/>
              <a:chOff x="0" y="0"/>
              <a:chExt cx="1176149" cy="115273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176150" cy="115273"/>
              </a:xfrm>
              <a:custGeom>
                <a:avLst/>
                <a:gdLst/>
                <a:ahLst/>
                <a:cxnLst/>
                <a:rect l="l" t="t" r="r" b="b"/>
                <a:pathLst>
                  <a:path w="1176150" h="115273">
                    <a:moveTo>
                      <a:pt x="12529" y="0"/>
                    </a:moveTo>
                    <a:lnTo>
                      <a:pt x="1163621" y="0"/>
                    </a:lnTo>
                    <a:cubicBezTo>
                      <a:pt x="1170540" y="0"/>
                      <a:pt x="1176150" y="5609"/>
                      <a:pt x="1176150" y="12529"/>
                    </a:cubicBezTo>
                    <a:lnTo>
                      <a:pt x="1176150" y="102744"/>
                    </a:lnTo>
                    <a:cubicBezTo>
                      <a:pt x="1176150" y="109664"/>
                      <a:pt x="1170540" y="115273"/>
                      <a:pt x="1163621" y="115273"/>
                    </a:cubicBezTo>
                    <a:lnTo>
                      <a:pt x="12529" y="115273"/>
                    </a:lnTo>
                    <a:cubicBezTo>
                      <a:pt x="5609" y="115273"/>
                      <a:pt x="0" y="109664"/>
                      <a:pt x="0" y="102744"/>
                    </a:cubicBezTo>
                    <a:lnTo>
                      <a:pt x="0" y="12529"/>
                    </a:lnTo>
                    <a:cubicBezTo>
                      <a:pt x="0" y="5609"/>
                      <a:pt x="5609" y="0"/>
                      <a:pt x="12529" y="0"/>
                    </a:cubicBezTo>
                    <a:close/>
                  </a:path>
                </a:pathLst>
              </a:custGeom>
              <a:solidFill>
                <a:srgbClr val="EBEBEB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-171450"/>
                <a:ext cx="1176149" cy="286723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marL="0" lvl="0" indent="0" algn="ctr">
                  <a:lnSpc>
                    <a:spcPts val="378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590667" y="15413"/>
              <a:ext cx="2814552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1920"/>
                </a:lnSpc>
                <a:spcBef>
                  <a:spcPct val="0"/>
                </a:spcBef>
              </a:pPr>
              <a:r>
                <a:rPr lang="en-US" sz="16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Other POS Systems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3654492" y="708752"/>
            <a:ext cx="3862365" cy="292037"/>
            <a:chOff x="0" y="-76200"/>
            <a:chExt cx="2570672" cy="111246"/>
          </a:xfrm>
        </p:grpSpPr>
        <p:sp>
          <p:nvSpPr>
            <p:cNvPr id="64" name="Freeform 64"/>
            <p:cNvSpPr/>
            <p:nvPr/>
          </p:nvSpPr>
          <p:spPr>
            <a:xfrm>
              <a:off x="1" y="0"/>
              <a:ext cx="2515796" cy="35046"/>
            </a:xfrm>
            <a:custGeom>
              <a:avLst/>
              <a:gdLst/>
              <a:ahLst/>
              <a:cxnLst/>
              <a:rect l="l" t="t" r="r" b="b"/>
              <a:pathLst>
                <a:path w="2570672" h="35046">
                  <a:moveTo>
                    <a:pt x="0" y="0"/>
                  </a:moveTo>
                  <a:lnTo>
                    <a:pt x="2570672" y="0"/>
                  </a:lnTo>
                  <a:lnTo>
                    <a:pt x="2570672" y="35046"/>
                  </a:lnTo>
                  <a:lnTo>
                    <a:pt x="0" y="350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76200"/>
              <a:ext cx="2570672" cy="111246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717079" y="6706637"/>
            <a:ext cx="2937413" cy="303453"/>
            <a:chOff x="0" y="0"/>
            <a:chExt cx="3916551" cy="404604"/>
          </a:xfrm>
        </p:grpSpPr>
        <p:sp>
          <p:nvSpPr>
            <p:cNvPr id="67" name="Freeform 67"/>
            <p:cNvSpPr/>
            <p:nvPr/>
          </p:nvSpPr>
          <p:spPr>
            <a:xfrm>
              <a:off x="0" y="40909"/>
              <a:ext cx="416658" cy="363695"/>
            </a:xfrm>
            <a:custGeom>
              <a:avLst/>
              <a:gdLst/>
              <a:ahLst/>
              <a:cxnLst/>
              <a:rect l="l" t="t" r="r" b="b"/>
              <a:pathLst>
                <a:path w="416658" h="363695">
                  <a:moveTo>
                    <a:pt x="0" y="0"/>
                  </a:moveTo>
                  <a:lnTo>
                    <a:pt x="416658" y="0"/>
                  </a:lnTo>
                  <a:lnTo>
                    <a:pt x="416658" y="363695"/>
                  </a:lnTo>
                  <a:lnTo>
                    <a:pt x="0" y="363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b="-1427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527224" y="0"/>
              <a:ext cx="3389327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9"/>
                </a:lnSpc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Scheduling, invoicing, and payments often live in separate tools or paid add-ons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48898" y="7849253"/>
            <a:ext cx="2632752" cy="305582"/>
            <a:chOff x="0" y="0"/>
            <a:chExt cx="3510337" cy="407443"/>
          </a:xfrm>
        </p:grpSpPr>
        <p:sp>
          <p:nvSpPr>
            <p:cNvPr id="70" name="Freeform 70"/>
            <p:cNvSpPr/>
            <p:nvPr/>
          </p:nvSpPr>
          <p:spPr>
            <a:xfrm>
              <a:off x="0" y="25400"/>
              <a:ext cx="395899" cy="382043"/>
            </a:xfrm>
            <a:custGeom>
              <a:avLst/>
              <a:gdLst/>
              <a:ahLst/>
              <a:cxnLst/>
              <a:rect l="l" t="t" r="r" b="b"/>
              <a:pathLst>
                <a:path w="395899" h="382043">
                  <a:moveTo>
                    <a:pt x="0" y="0"/>
                  </a:moveTo>
                  <a:lnTo>
                    <a:pt x="395899" y="0"/>
                  </a:lnTo>
                  <a:lnTo>
                    <a:pt x="395899" y="382043"/>
                  </a:lnTo>
                  <a:lnTo>
                    <a:pt x="0" y="382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484799" y="0"/>
              <a:ext cx="3025538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"/>
                </a:lnSpc>
                <a:spcBef>
                  <a:spcPct val="0"/>
                </a:spcBef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Delay</a:t>
              </a:r>
              <a:r>
                <a:rPr lang="en-US" sz="999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ed payments due to disconnected billing and follow-up processes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725924" y="8212872"/>
            <a:ext cx="2555539" cy="313679"/>
            <a:chOff x="0" y="0"/>
            <a:chExt cx="3407386" cy="41823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13830" cy="418239"/>
            </a:xfrm>
            <a:custGeom>
              <a:avLst/>
              <a:gdLst/>
              <a:ahLst/>
              <a:cxnLst/>
              <a:rect l="l" t="t" r="r" b="b"/>
              <a:pathLst>
                <a:path w="413830" h="418239">
                  <a:moveTo>
                    <a:pt x="0" y="0"/>
                  </a:moveTo>
                  <a:lnTo>
                    <a:pt x="413830" y="0"/>
                  </a:lnTo>
                  <a:lnTo>
                    <a:pt x="413830" y="418239"/>
                  </a:lnTo>
                  <a:lnTo>
                    <a:pt x="0" y="418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515430" y="23175"/>
              <a:ext cx="289195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"/>
                </a:lnSpc>
                <a:spcBef>
                  <a:spcPct val="0"/>
                </a:spcBef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Tools op</a:t>
              </a:r>
              <a:r>
                <a:rPr lang="en-US" sz="999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timized for retail checkout, not service workflows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4182403" y="7466490"/>
            <a:ext cx="2645284" cy="285750"/>
            <a:chOff x="0" y="0"/>
            <a:chExt cx="3527046" cy="381000"/>
          </a:xfrm>
        </p:grpSpPr>
        <p:sp>
          <p:nvSpPr>
            <p:cNvPr id="76" name="Freeform 76"/>
            <p:cNvSpPr/>
            <p:nvPr/>
          </p:nvSpPr>
          <p:spPr>
            <a:xfrm>
              <a:off x="0" y="15404"/>
              <a:ext cx="403896" cy="351211"/>
            </a:xfrm>
            <a:custGeom>
              <a:avLst/>
              <a:gdLst/>
              <a:ahLst/>
              <a:cxnLst/>
              <a:rect l="l" t="t" r="r" b="b"/>
              <a:pathLst>
                <a:path w="403896" h="351211">
                  <a:moveTo>
                    <a:pt x="0" y="0"/>
                  </a:moveTo>
                  <a:lnTo>
                    <a:pt x="403896" y="0"/>
                  </a:lnTo>
                  <a:lnTo>
                    <a:pt x="403896" y="351211"/>
                  </a:lnTo>
                  <a:lnTo>
                    <a:pt x="0" y="351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131" b="-275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514880" y="0"/>
              <a:ext cx="3012165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"/>
                </a:lnSpc>
                <a:spcBef>
                  <a:spcPct val="0"/>
                </a:spcBef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Centralized reporting a</a:t>
              </a:r>
              <a:r>
                <a:rPr lang="en-US" sz="999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nd built-in reconciliation reduces back-office work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4182403" y="7097148"/>
            <a:ext cx="2645284" cy="304695"/>
            <a:chOff x="0" y="0"/>
            <a:chExt cx="3527046" cy="406260"/>
          </a:xfrm>
        </p:grpSpPr>
        <p:sp>
          <p:nvSpPr>
            <p:cNvPr id="79" name="Freeform 79"/>
            <p:cNvSpPr/>
            <p:nvPr/>
          </p:nvSpPr>
          <p:spPr>
            <a:xfrm>
              <a:off x="0" y="2364"/>
              <a:ext cx="403896" cy="403896"/>
            </a:xfrm>
            <a:custGeom>
              <a:avLst/>
              <a:gdLst/>
              <a:ahLst/>
              <a:cxnLst/>
              <a:rect l="l" t="t" r="r" b="b"/>
              <a:pathLst>
                <a:path w="403896" h="403896">
                  <a:moveTo>
                    <a:pt x="0" y="0"/>
                  </a:moveTo>
                  <a:lnTo>
                    <a:pt x="403896" y="0"/>
                  </a:lnTo>
                  <a:lnTo>
                    <a:pt x="403896" y="403896"/>
                  </a:lnTo>
                  <a:lnTo>
                    <a:pt x="0" y="4038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514880" y="0"/>
              <a:ext cx="3012165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"/>
                </a:lnSpc>
                <a:spcBef>
                  <a:spcPct val="0"/>
                </a:spcBef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S</a:t>
              </a:r>
              <a:r>
                <a:rPr lang="en-US" sz="999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upports in-store, on-site, and remote payments using the same system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4182403" y="6704874"/>
            <a:ext cx="2953238" cy="318331"/>
            <a:chOff x="0" y="0"/>
            <a:chExt cx="3937651" cy="42444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424441" cy="424441"/>
            </a:xfrm>
            <a:custGeom>
              <a:avLst/>
              <a:gdLst/>
              <a:ahLst/>
              <a:cxnLst/>
              <a:rect l="l" t="t" r="r" b="b"/>
              <a:pathLst>
                <a:path w="424441" h="424441">
                  <a:moveTo>
                    <a:pt x="0" y="0"/>
                  </a:moveTo>
                  <a:lnTo>
                    <a:pt x="424441" y="0"/>
                  </a:lnTo>
                  <a:lnTo>
                    <a:pt x="424441" y="424441"/>
                  </a:lnTo>
                  <a:lnTo>
                    <a:pt x="0" y="424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514880" y="0"/>
              <a:ext cx="3422771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9"/>
                </a:lnSpc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Scheduling, invoicing, pay-by-link, recurring billing, and payments in one platform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4182403" y="7847490"/>
            <a:ext cx="2655314" cy="285750"/>
            <a:chOff x="0" y="0"/>
            <a:chExt cx="3540418" cy="381000"/>
          </a:xfrm>
        </p:grpSpPr>
        <p:sp>
          <p:nvSpPr>
            <p:cNvPr id="85" name="Freeform 85"/>
            <p:cNvSpPr/>
            <p:nvPr/>
          </p:nvSpPr>
          <p:spPr>
            <a:xfrm>
              <a:off x="0" y="66988"/>
              <a:ext cx="424441" cy="247023"/>
            </a:xfrm>
            <a:custGeom>
              <a:avLst/>
              <a:gdLst/>
              <a:ahLst/>
              <a:cxnLst/>
              <a:rect l="l" t="t" r="r" b="b"/>
              <a:pathLst>
                <a:path w="424441" h="247023">
                  <a:moveTo>
                    <a:pt x="0" y="0"/>
                  </a:moveTo>
                  <a:lnTo>
                    <a:pt x="424441" y="0"/>
                  </a:lnTo>
                  <a:lnTo>
                    <a:pt x="424441" y="247024"/>
                  </a:lnTo>
                  <a:lnTo>
                    <a:pt x="0" y="247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514880" y="0"/>
              <a:ext cx="3025538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"/>
                </a:lnSpc>
                <a:spcBef>
                  <a:spcPct val="0"/>
                </a:spcBef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Fast</a:t>
              </a:r>
              <a:r>
                <a:rPr lang="en-US" sz="999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er payment collection improves cash flow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4178678" y="8216178"/>
            <a:ext cx="2558853" cy="310373"/>
            <a:chOff x="0" y="0"/>
            <a:chExt cx="3411803" cy="413830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413830" cy="413830"/>
            </a:xfrm>
            <a:custGeom>
              <a:avLst/>
              <a:gdLst/>
              <a:ahLst/>
              <a:cxnLst/>
              <a:rect l="l" t="t" r="r" b="b"/>
              <a:pathLst>
                <a:path w="413830" h="413830">
                  <a:moveTo>
                    <a:pt x="0" y="0"/>
                  </a:moveTo>
                  <a:lnTo>
                    <a:pt x="413830" y="0"/>
                  </a:lnTo>
                  <a:lnTo>
                    <a:pt x="413830" y="413830"/>
                  </a:lnTo>
                  <a:lnTo>
                    <a:pt x="0" y="413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519848" y="16415"/>
              <a:ext cx="2891956" cy="381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"/>
                </a:lnSpc>
                <a:spcBef>
                  <a:spcPct val="0"/>
                </a:spcBef>
              </a:pPr>
              <a:r>
                <a:rPr lang="en-US" sz="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Designed around </a:t>
              </a:r>
              <a:r>
                <a:rPr lang="en-US" sz="999" u="none" strike="noStrike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the full service lifecycle, not just checkout</a:t>
              </a:r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3450616" y="3427131"/>
            <a:ext cx="3868743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Centralize transactions, invoices, recurring payments, tips, and reporting in one system with built in reconciliation. Producing cleaner records, fewer errors, and no spreadsheets.</a:t>
            </a:r>
          </a:p>
        </p:txBody>
      </p:sp>
      <p:sp>
        <p:nvSpPr>
          <p:cNvPr id="91" name="Freeform 91"/>
          <p:cNvSpPr/>
          <p:nvPr/>
        </p:nvSpPr>
        <p:spPr>
          <a:xfrm>
            <a:off x="4716886" y="3161657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92" name="Group 92"/>
          <p:cNvGrpSpPr/>
          <p:nvPr/>
        </p:nvGrpSpPr>
        <p:grpSpPr>
          <a:xfrm>
            <a:off x="4520174" y="2165946"/>
            <a:ext cx="2799185" cy="1027761"/>
            <a:chOff x="0" y="0"/>
            <a:chExt cx="3732247" cy="1370348"/>
          </a:xfrm>
        </p:grpSpPr>
        <p:grpSp>
          <p:nvGrpSpPr>
            <p:cNvPr id="93" name="Group 93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18"/>
                <a:stretch>
                  <a:fillRect t="-22432" b="-19378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8" name="Group 98"/>
          <p:cNvGrpSpPr/>
          <p:nvPr/>
        </p:nvGrpSpPr>
        <p:grpSpPr>
          <a:xfrm>
            <a:off x="-109627" y="8902500"/>
            <a:ext cx="8490329" cy="2386370"/>
            <a:chOff x="0" y="-19050"/>
            <a:chExt cx="2959592" cy="831850"/>
          </a:xfrm>
        </p:grpSpPr>
        <p:sp>
          <p:nvSpPr>
            <p:cNvPr id="99" name="Freeform 99"/>
            <p:cNvSpPr/>
            <p:nvPr/>
          </p:nvSpPr>
          <p:spPr>
            <a:xfrm>
              <a:off x="38214" y="0"/>
              <a:ext cx="2709334" cy="387908"/>
            </a:xfrm>
            <a:custGeom>
              <a:avLst/>
              <a:gdLst/>
              <a:ahLst/>
              <a:cxnLst/>
              <a:rect l="l" t="t" r="r" b="b"/>
              <a:pathLst>
                <a:path w="2959592" h="812800">
                  <a:moveTo>
                    <a:pt x="0" y="0"/>
                  </a:moveTo>
                  <a:lnTo>
                    <a:pt x="2959592" y="0"/>
                  </a:lnTo>
                  <a:lnTo>
                    <a:pt x="2959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19050"/>
              <a:ext cx="2959592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0"/>
                </a:lnSpc>
              </a:pPr>
              <a:endParaRPr/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548019" y="5658996"/>
            <a:ext cx="666191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1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Most POS systems sell payments first. </a:t>
            </a: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Delta1st was built to run end-to-end services jobs</a:t>
            </a:r>
            <a:r>
              <a:rPr lang="en-US" sz="1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while getting paid faster with few tools.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431470" y="2194521"/>
            <a:ext cx="386874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Scheduling, invoicing, pay-by-link, and payment acceptance into a single, unified platform. Eliminating disconnected tools, reducing manual handoffs, and managing the entire job-to-payment lifecycle in multiple systems.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431470" y="1388355"/>
            <a:ext cx="5917393" cy="58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191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Are you using one system to schedule, another to invoice, and another to take payments?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431470" y="4478767"/>
            <a:ext cx="3868743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Faster payment through invoicing, pay-by-link, and recurring billing all tied directly to the POS. You get paid sooner, improve cash flow, and reduce time spent chasing outstanding payments.</a:t>
            </a:r>
          </a:p>
        </p:txBody>
      </p:sp>
      <p:grpSp>
        <p:nvGrpSpPr>
          <p:cNvPr id="105" name="Group 105"/>
          <p:cNvGrpSpPr/>
          <p:nvPr/>
        </p:nvGrpSpPr>
        <p:grpSpPr>
          <a:xfrm>
            <a:off x="165906" y="254562"/>
            <a:ext cx="1665157" cy="695643"/>
            <a:chOff x="0" y="0"/>
            <a:chExt cx="2220209" cy="927525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2220209" cy="927525"/>
            </a:xfrm>
            <a:custGeom>
              <a:avLst/>
              <a:gdLst/>
              <a:ahLst/>
              <a:cxnLst/>
              <a:rect l="l" t="t" r="r" b="b"/>
              <a:pathLst>
                <a:path w="2220209" h="927525">
                  <a:moveTo>
                    <a:pt x="0" y="0"/>
                  </a:moveTo>
                  <a:lnTo>
                    <a:pt x="2220209" y="0"/>
                  </a:lnTo>
                  <a:lnTo>
                    <a:pt x="2220209" y="927525"/>
                  </a:lnTo>
                  <a:lnTo>
                    <a:pt x="0" y="92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-7032" r="-7032"/>
              </a:stretch>
            </a:blipFill>
            <a:ln w="19050" cap="sq">
              <a:solidFill>
                <a:srgbClr val="737373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27518"/>
              <a:ext cx="2220209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737373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432240" y="9230238"/>
            <a:ext cx="1222187" cy="572453"/>
            <a:chOff x="0" y="0"/>
            <a:chExt cx="1629583" cy="763271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1629583" cy="763271"/>
            </a:xfrm>
            <a:custGeom>
              <a:avLst/>
              <a:gdLst/>
              <a:ahLst/>
              <a:cxnLst/>
              <a:rect l="l" t="t" r="r" b="b"/>
              <a:pathLst>
                <a:path w="1629583" h="763271">
                  <a:moveTo>
                    <a:pt x="0" y="0"/>
                  </a:moveTo>
                  <a:lnTo>
                    <a:pt x="1629583" y="0"/>
                  </a:lnTo>
                  <a:lnTo>
                    <a:pt x="1629583" y="763271"/>
                  </a:lnTo>
                  <a:lnTo>
                    <a:pt x="0" y="763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-13943" r="-13943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46568"/>
              <a:ext cx="1629583" cy="64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1767076" y="9354063"/>
            <a:ext cx="5558636" cy="324803"/>
            <a:chOff x="0" y="0"/>
            <a:chExt cx="7411514" cy="433071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7411514" cy="433071"/>
            </a:xfrm>
            <a:custGeom>
              <a:avLst/>
              <a:gdLst/>
              <a:ahLst/>
              <a:cxnLst/>
              <a:rect l="l" t="t" r="r" b="b"/>
              <a:pathLst>
                <a:path w="7411514" h="433071">
                  <a:moveTo>
                    <a:pt x="0" y="0"/>
                  </a:moveTo>
                  <a:lnTo>
                    <a:pt x="7411514" y="0"/>
                  </a:lnTo>
                  <a:lnTo>
                    <a:pt x="7411514" y="433071"/>
                  </a:lnTo>
                  <a:lnTo>
                    <a:pt x="0" y="43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t="-263397" b="-263397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46568"/>
              <a:ext cx="7411514" cy="311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Contact Information Here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Poppins Bold</vt:lpstr>
      <vt:lpstr>Raleway Bold</vt:lpstr>
      <vt:lpstr>Arimo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Delta 1st One Pager - Service (Co-Brandable)</dc:title>
  <cp:lastModifiedBy>David Bohan</cp:lastModifiedBy>
  <cp:revision>1</cp:revision>
  <dcterms:created xsi:type="dcterms:W3CDTF">2006-08-16T00:00:00Z</dcterms:created>
  <dcterms:modified xsi:type="dcterms:W3CDTF">2026-06-29T15:56:44Z</dcterms:modified>
  <dc:identifier>DAHMMjByFZg</dc:identifier>
</cp:coreProperties>
</file>