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Poppins" panose="00000500000000000000" pitchFamily="2" charset="0"/>
      <p:regular r:id="rId3"/>
    </p:embeddedFont>
    <p:embeddedFont>
      <p:font typeface="Poppins Bold" panose="020B0604020202020204" charset="0"/>
      <p:regular r:id="rId4"/>
    </p:embeddedFont>
    <p:embeddedFont>
      <p:font typeface="Raleway" pitchFamily="2" charset="0"/>
      <p:regular r:id="rId5"/>
    </p:embeddedFont>
    <p:embeddedFont>
      <p:font typeface="Raleway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modSld">
      <pc:chgData name="David Bohan" userId="1630d24c-4ef5-424e-b331-a68d0d7e6c2f" providerId="ADAL" clId="{C429DFF7-FEDA-4063-9149-9E397CFBEEC9}" dt="2026-06-29T16:06:32.750" v="13" actId="14100"/>
      <pc:docMkLst>
        <pc:docMk/>
      </pc:docMkLst>
      <pc:sldChg chg="modSp mod">
        <pc:chgData name="David Bohan" userId="1630d24c-4ef5-424e-b331-a68d0d7e6c2f" providerId="ADAL" clId="{C429DFF7-FEDA-4063-9149-9E397CFBEEC9}" dt="2026-06-29T16:06:32.750" v="13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6:06:10.205" v="12" actId="14100"/>
          <ac:spMkLst>
            <pc:docMk/>
            <pc:sldMk cId="0" sldId="256"/>
            <ac:spMk id="12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5:48.704" v="1" actId="14100"/>
          <ac:spMkLst>
            <pc:docMk/>
            <pc:sldMk cId="0" sldId="256"/>
            <ac:spMk id="46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5:40.951" v="0" actId="14100"/>
          <ac:spMkLst>
            <pc:docMk/>
            <pc:sldMk cId="0" sldId="256"/>
            <ac:spMk id="52" creationId="{00000000-0000-0000-0000-000000000000}"/>
          </ac:spMkLst>
        </pc:spChg>
        <pc:grpChg chg="mod">
          <ac:chgData name="David Bohan" userId="1630d24c-4ef5-424e-b331-a68d0d7e6c2f" providerId="ADAL" clId="{C429DFF7-FEDA-4063-9149-9E397CFBEEC9}" dt="2026-06-29T16:06:32.750" v="13" actId="14100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David Bohan" userId="1630d24c-4ef5-424e-b331-a68d0d7e6c2f" providerId="ADAL" clId="{C429DFF7-FEDA-4063-9149-9E397CFBEEC9}" dt="2026-06-29T16:05:55.487" v="9" actId="1035"/>
          <ac:grpSpMkLst>
            <pc:docMk/>
            <pc:sldMk cId="0" sldId="256"/>
            <ac:grpSpMk id="14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76" t="-1136" r="-16176" b="-11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120412"/>
            <a:ext cx="7772400" cy="7778838"/>
            <a:chOff x="0" y="0"/>
            <a:chExt cx="2960914" cy="35663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60914" cy="3566313"/>
            </a:xfrm>
            <a:custGeom>
              <a:avLst/>
              <a:gdLst/>
              <a:ahLst/>
              <a:cxnLst/>
              <a:rect l="l" t="t" r="r" b="b"/>
              <a:pathLst>
                <a:path w="2960914" h="3566313">
                  <a:moveTo>
                    <a:pt x="0" y="0"/>
                  </a:moveTo>
                  <a:lnTo>
                    <a:pt x="2960914" y="0"/>
                  </a:lnTo>
                  <a:lnTo>
                    <a:pt x="2960914" y="3566313"/>
                  </a:lnTo>
                  <a:lnTo>
                    <a:pt x="0" y="3566313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960914" cy="3623463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0" y="-16429"/>
            <a:ext cx="7772400" cy="3465744"/>
            <a:chOff x="0" y="0"/>
            <a:chExt cx="10363200" cy="46209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22345" y="8677161"/>
            <a:ext cx="8172884" cy="1381238"/>
            <a:chOff x="0" y="-533795"/>
            <a:chExt cx="10897179" cy="1841651"/>
          </a:xfrm>
        </p:grpSpPr>
        <p:sp>
          <p:nvSpPr>
            <p:cNvPr id="10" name="Freeform 10"/>
            <p:cNvSpPr/>
            <p:nvPr/>
          </p:nvSpPr>
          <p:spPr>
            <a:xfrm>
              <a:off x="3472898" y="1033229"/>
              <a:ext cx="4148352" cy="228159"/>
            </a:xfrm>
            <a:custGeom>
              <a:avLst/>
              <a:gdLst/>
              <a:ahLst/>
              <a:cxnLst/>
              <a:rect l="l" t="t" r="r" b="b"/>
              <a:pathLst>
                <a:path w="4148352" h="228159">
                  <a:moveTo>
                    <a:pt x="0" y="0"/>
                  </a:moveTo>
                  <a:lnTo>
                    <a:pt x="4148352" y="0"/>
                  </a:lnTo>
                  <a:lnTo>
                    <a:pt x="4148352" y="228159"/>
                  </a:lnTo>
                  <a:lnTo>
                    <a:pt x="0" y="228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0" y="-533795"/>
              <a:ext cx="10897179" cy="1841651"/>
              <a:chOff x="0" y="-152400"/>
              <a:chExt cx="3111174" cy="52579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2708" y="0"/>
                <a:ext cx="2958722" cy="373397"/>
              </a:xfrm>
              <a:custGeom>
                <a:avLst/>
                <a:gdLst/>
                <a:ahLst/>
                <a:cxnLst/>
                <a:rect l="l" t="t" r="r" b="b"/>
                <a:pathLst>
                  <a:path w="3111174" h="327560">
                    <a:moveTo>
                      <a:pt x="4740" y="0"/>
                    </a:moveTo>
                    <a:lnTo>
                      <a:pt x="3106434" y="0"/>
                    </a:lnTo>
                    <a:cubicBezTo>
                      <a:pt x="3107692" y="0"/>
                      <a:pt x="3108897" y="499"/>
                      <a:pt x="3109786" y="1388"/>
                    </a:cubicBezTo>
                    <a:cubicBezTo>
                      <a:pt x="3110675" y="2277"/>
                      <a:pt x="3111174" y="3483"/>
                      <a:pt x="3111174" y="4740"/>
                    </a:cubicBezTo>
                    <a:lnTo>
                      <a:pt x="3111174" y="322820"/>
                    </a:lnTo>
                    <a:cubicBezTo>
                      <a:pt x="3111174" y="325438"/>
                      <a:pt x="3109052" y="327560"/>
                      <a:pt x="3106434" y="327560"/>
                    </a:cubicBezTo>
                    <a:lnTo>
                      <a:pt x="4740" y="327560"/>
                    </a:lnTo>
                    <a:cubicBezTo>
                      <a:pt x="2122" y="327560"/>
                      <a:pt x="0" y="325438"/>
                      <a:pt x="0" y="322820"/>
                    </a:cubicBezTo>
                    <a:lnTo>
                      <a:pt x="0" y="4740"/>
                    </a:lnTo>
                    <a:cubicBezTo>
                      <a:pt x="0" y="2122"/>
                      <a:pt x="2122" y="0"/>
                      <a:pt x="4740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52400"/>
                <a:ext cx="3111174" cy="479960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6393346" y="914400"/>
            <a:ext cx="1216506" cy="619468"/>
            <a:chOff x="0" y="0"/>
            <a:chExt cx="1622008" cy="825957"/>
          </a:xfrm>
        </p:grpSpPr>
        <p:grpSp>
          <p:nvGrpSpPr>
            <p:cNvPr id="15" name="Group 15"/>
            <p:cNvGrpSpPr/>
            <p:nvPr/>
          </p:nvGrpSpPr>
          <p:grpSpPr>
            <a:xfrm>
              <a:off x="109618" y="15495"/>
              <a:ext cx="1249828" cy="810463"/>
              <a:chOff x="0" y="0"/>
              <a:chExt cx="812800" cy="52706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52706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27068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527068"/>
                    </a:lnTo>
                    <a:lnTo>
                      <a:pt x="0" y="527068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52400"/>
                <a:ext cx="812800" cy="679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1085496" y="289445"/>
              <a:ext cx="810463" cy="262562"/>
              <a:chOff x="0" y="0"/>
              <a:chExt cx="1161949" cy="37643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61949" cy="376431"/>
              </a:xfrm>
              <a:custGeom>
                <a:avLst/>
                <a:gdLst/>
                <a:ahLst/>
                <a:cxnLst/>
                <a:rect l="l" t="t" r="r" b="b"/>
                <a:pathLst>
                  <a:path w="1161949" h="376431">
                    <a:moveTo>
                      <a:pt x="1161949" y="0"/>
                    </a:moveTo>
                    <a:lnTo>
                      <a:pt x="1161949" y="376431"/>
                    </a:lnTo>
                    <a:lnTo>
                      <a:pt x="580975" y="249431"/>
                    </a:lnTo>
                    <a:lnTo>
                      <a:pt x="0" y="376431"/>
                    </a:lnTo>
                    <a:lnTo>
                      <a:pt x="0" y="0"/>
                    </a:lnTo>
                    <a:lnTo>
                      <a:pt x="1161949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52400"/>
                <a:ext cx="1161949" cy="4018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0" y="0"/>
              <a:ext cx="635482" cy="776308"/>
              <a:chOff x="0" y="0"/>
              <a:chExt cx="405024" cy="49477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05024" cy="494779"/>
              </a:xfrm>
              <a:custGeom>
                <a:avLst/>
                <a:gdLst/>
                <a:ahLst/>
                <a:cxnLst/>
                <a:rect l="l" t="t" r="r" b="b"/>
                <a:pathLst>
                  <a:path w="405024" h="494779">
                    <a:moveTo>
                      <a:pt x="0" y="0"/>
                    </a:moveTo>
                    <a:lnTo>
                      <a:pt x="405024" y="0"/>
                    </a:lnTo>
                    <a:lnTo>
                      <a:pt x="405024" y="494779"/>
                    </a:lnTo>
                    <a:lnTo>
                      <a:pt x="0" y="4947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52400"/>
                <a:ext cx="405024" cy="64717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656276" y="-110607"/>
              <a:ext cx="776308" cy="997522"/>
              <a:chOff x="0" y="0"/>
              <a:chExt cx="1090767" cy="140158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90767" cy="1401589"/>
              </a:xfrm>
              <a:custGeom>
                <a:avLst/>
                <a:gdLst/>
                <a:ahLst/>
                <a:cxnLst/>
                <a:rect l="l" t="t" r="r" b="b"/>
                <a:pathLst>
                  <a:path w="1090767" h="1401589">
                    <a:moveTo>
                      <a:pt x="1090767" y="0"/>
                    </a:moveTo>
                    <a:lnTo>
                      <a:pt x="1090767" y="1401589"/>
                    </a:lnTo>
                    <a:lnTo>
                      <a:pt x="545384" y="1274589"/>
                    </a:lnTo>
                    <a:lnTo>
                      <a:pt x="0" y="1401589"/>
                    </a:lnTo>
                    <a:lnTo>
                      <a:pt x="0" y="0"/>
                    </a:lnTo>
                    <a:lnTo>
                      <a:pt x="109076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52400"/>
                <a:ext cx="1090767" cy="142698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591289" y="275006"/>
            <a:ext cx="6618407" cy="1824054"/>
            <a:chOff x="0" y="0"/>
            <a:chExt cx="2521298" cy="6948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21298" cy="694878"/>
            </a:xfrm>
            <a:custGeom>
              <a:avLst/>
              <a:gdLst/>
              <a:ahLst/>
              <a:cxnLst/>
              <a:rect l="l" t="t" r="r" b="b"/>
              <a:pathLst>
                <a:path w="2521298" h="694878">
                  <a:moveTo>
                    <a:pt x="5849" y="0"/>
                  </a:moveTo>
                  <a:lnTo>
                    <a:pt x="2515449" y="0"/>
                  </a:lnTo>
                  <a:cubicBezTo>
                    <a:pt x="2517000" y="0"/>
                    <a:pt x="2518488" y="616"/>
                    <a:pt x="2519585" y="1713"/>
                  </a:cubicBezTo>
                  <a:cubicBezTo>
                    <a:pt x="2520682" y="2810"/>
                    <a:pt x="2521298" y="4298"/>
                    <a:pt x="2521298" y="5849"/>
                  </a:cubicBezTo>
                  <a:lnTo>
                    <a:pt x="2521298" y="689029"/>
                  </a:lnTo>
                  <a:cubicBezTo>
                    <a:pt x="2521298" y="692259"/>
                    <a:pt x="2518679" y="694878"/>
                    <a:pt x="2515449" y="694878"/>
                  </a:cubicBezTo>
                  <a:lnTo>
                    <a:pt x="5849" y="694878"/>
                  </a:lnTo>
                  <a:cubicBezTo>
                    <a:pt x="2619" y="694878"/>
                    <a:pt x="0" y="692259"/>
                    <a:pt x="0" y="689029"/>
                  </a:cubicBezTo>
                  <a:lnTo>
                    <a:pt x="0" y="5849"/>
                  </a:lnTo>
                  <a:cubicBezTo>
                    <a:pt x="0" y="2619"/>
                    <a:pt x="2619" y="0"/>
                    <a:pt x="584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76200"/>
              <a:ext cx="2521298" cy="771078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4522501" y="4713549"/>
            <a:ext cx="2249936" cy="298117"/>
          </a:xfrm>
          <a:custGeom>
            <a:avLst/>
            <a:gdLst/>
            <a:ahLst/>
            <a:cxnLst/>
            <a:rect l="l" t="t" r="r" b="b"/>
            <a:pathLst>
              <a:path w="2249936" h="298117">
                <a:moveTo>
                  <a:pt x="0" y="0"/>
                </a:moveTo>
                <a:lnTo>
                  <a:pt x="2249936" y="0"/>
                </a:lnTo>
                <a:lnTo>
                  <a:pt x="2249936" y="298116"/>
                </a:lnTo>
                <a:lnTo>
                  <a:pt x="0" y="2981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4343298" y="3806468"/>
            <a:ext cx="2550024" cy="936278"/>
            <a:chOff x="0" y="0"/>
            <a:chExt cx="3400032" cy="1248371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117014"/>
              <a:ext cx="3400032" cy="979245"/>
              <a:chOff x="0" y="0"/>
              <a:chExt cx="1066356" cy="30712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5180" y="0"/>
                    </a:moveTo>
                    <a:lnTo>
                      <a:pt x="1051176" y="0"/>
                    </a:lnTo>
                    <a:cubicBezTo>
                      <a:pt x="1059560" y="0"/>
                      <a:pt x="1066356" y="6796"/>
                      <a:pt x="1066356" y="15180"/>
                    </a:cubicBezTo>
                    <a:lnTo>
                      <a:pt x="1066356" y="291942"/>
                    </a:lnTo>
                    <a:cubicBezTo>
                      <a:pt x="1066356" y="295968"/>
                      <a:pt x="1064757" y="299829"/>
                      <a:pt x="1061910" y="302676"/>
                    </a:cubicBezTo>
                    <a:cubicBezTo>
                      <a:pt x="1059063" y="305522"/>
                      <a:pt x="1055202" y="307122"/>
                      <a:pt x="1051176" y="307122"/>
                    </a:cubicBezTo>
                    <a:lnTo>
                      <a:pt x="15180" y="307122"/>
                    </a:lnTo>
                    <a:cubicBezTo>
                      <a:pt x="11154" y="307122"/>
                      <a:pt x="7293" y="305522"/>
                      <a:pt x="4446" y="302676"/>
                    </a:cubicBezTo>
                    <a:cubicBezTo>
                      <a:pt x="1599" y="299829"/>
                      <a:pt x="0" y="295968"/>
                      <a:pt x="0" y="291942"/>
                    </a:cubicBezTo>
                    <a:lnTo>
                      <a:pt x="0" y="15180"/>
                    </a:lnTo>
                    <a:cubicBezTo>
                      <a:pt x="0" y="11154"/>
                      <a:pt x="1599" y="7293"/>
                      <a:pt x="4446" y="4446"/>
                    </a:cubicBezTo>
                    <a:cubicBezTo>
                      <a:pt x="7293" y="1599"/>
                      <a:pt x="11154" y="0"/>
                      <a:pt x="15180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3536" tIns="43536" rIns="43536" bIns="43536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25362" y="0"/>
              <a:ext cx="3099050" cy="1248371"/>
              <a:chOff x="0" y="0"/>
              <a:chExt cx="523161" cy="210742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3309" y="0"/>
                    </a:moveTo>
                    <a:lnTo>
                      <a:pt x="489852" y="0"/>
                    </a:lnTo>
                    <a:cubicBezTo>
                      <a:pt x="508248" y="0"/>
                      <a:pt x="523161" y="14913"/>
                      <a:pt x="523161" y="33309"/>
                    </a:cubicBezTo>
                    <a:lnTo>
                      <a:pt x="523161" y="177433"/>
                    </a:lnTo>
                    <a:cubicBezTo>
                      <a:pt x="523161" y="186267"/>
                      <a:pt x="519652" y="194739"/>
                      <a:pt x="513405" y="200986"/>
                    </a:cubicBezTo>
                    <a:cubicBezTo>
                      <a:pt x="507159" y="207232"/>
                      <a:pt x="498686" y="210742"/>
                      <a:pt x="489852" y="210742"/>
                    </a:cubicBezTo>
                    <a:lnTo>
                      <a:pt x="33309" y="210742"/>
                    </a:lnTo>
                    <a:cubicBezTo>
                      <a:pt x="14913" y="210742"/>
                      <a:pt x="0" y="195829"/>
                      <a:pt x="0" y="177433"/>
                    </a:cubicBezTo>
                    <a:lnTo>
                      <a:pt x="0" y="33309"/>
                    </a:lnTo>
                    <a:cubicBezTo>
                      <a:pt x="0" y="14913"/>
                      <a:pt x="14913" y="0"/>
                      <a:pt x="33309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16604" b="-23308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7" name="Freeform 37"/>
          <p:cNvSpPr/>
          <p:nvPr/>
        </p:nvSpPr>
        <p:spPr>
          <a:xfrm>
            <a:off x="950004" y="5721845"/>
            <a:ext cx="2249936" cy="298117"/>
          </a:xfrm>
          <a:custGeom>
            <a:avLst/>
            <a:gdLst/>
            <a:ahLst/>
            <a:cxnLst/>
            <a:rect l="l" t="t" r="r" b="b"/>
            <a:pathLst>
              <a:path w="2249936" h="298117">
                <a:moveTo>
                  <a:pt x="0" y="0"/>
                </a:moveTo>
                <a:lnTo>
                  <a:pt x="2249935" y="0"/>
                </a:lnTo>
                <a:lnTo>
                  <a:pt x="2249935" y="298116"/>
                </a:lnTo>
                <a:lnTo>
                  <a:pt x="0" y="2981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770801" y="4814764"/>
            <a:ext cx="2550024" cy="936278"/>
            <a:chOff x="0" y="0"/>
            <a:chExt cx="3400032" cy="1248371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117014"/>
              <a:ext cx="3400032" cy="979245"/>
              <a:chOff x="0" y="0"/>
              <a:chExt cx="1066356" cy="307122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5180" y="0"/>
                    </a:moveTo>
                    <a:lnTo>
                      <a:pt x="1051176" y="0"/>
                    </a:lnTo>
                    <a:cubicBezTo>
                      <a:pt x="1059560" y="0"/>
                      <a:pt x="1066356" y="6796"/>
                      <a:pt x="1066356" y="15180"/>
                    </a:cubicBezTo>
                    <a:lnTo>
                      <a:pt x="1066356" y="291942"/>
                    </a:lnTo>
                    <a:cubicBezTo>
                      <a:pt x="1066356" y="295968"/>
                      <a:pt x="1064757" y="299829"/>
                      <a:pt x="1061910" y="302676"/>
                    </a:cubicBezTo>
                    <a:cubicBezTo>
                      <a:pt x="1059063" y="305522"/>
                      <a:pt x="1055202" y="307122"/>
                      <a:pt x="1051176" y="307122"/>
                    </a:cubicBezTo>
                    <a:lnTo>
                      <a:pt x="15180" y="307122"/>
                    </a:lnTo>
                    <a:cubicBezTo>
                      <a:pt x="11154" y="307122"/>
                      <a:pt x="7293" y="305522"/>
                      <a:pt x="4446" y="302676"/>
                    </a:cubicBezTo>
                    <a:cubicBezTo>
                      <a:pt x="1599" y="299829"/>
                      <a:pt x="0" y="295968"/>
                      <a:pt x="0" y="291942"/>
                    </a:cubicBezTo>
                    <a:lnTo>
                      <a:pt x="0" y="15180"/>
                    </a:lnTo>
                    <a:cubicBezTo>
                      <a:pt x="0" y="11154"/>
                      <a:pt x="1599" y="7293"/>
                      <a:pt x="4446" y="4446"/>
                    </a:cubicBezTo>
                    <a:cubicBezTo>
                      <a:pt x="7293" y="1599"/>
                      <a:pt x="11154" y="0"/>
                      <a:pt x="15180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3536" tIns="43536" rIns="43536" bIns="43536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25362" y="0"/>
              <a:ext cx="3099050" cy="1248371"/>
              <a:chOff x="0" y="0"/>
              <a:chExt cx="523161" cy="21074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3309" y="0"/>
                    </a:moveTo>
                    <a:lnTo>
                      <a:pt x="489852" y="0"/>
                    </a:lnTo>
                    <a:cubicBezTo>
                      <a:pt x="508248" y="0"/>
                      <a:pt x="523161" y="14913"/>
                      <a:pt x="523161" y="33309"/>
                    </a:cubicBezTo>
                    <a:lnTo>
                      <a:pt x="523161" y="177433"/>
                    </a:lnTo>
                    <a:cubicBezTo>
                      <a:pt x="523161" y="186267"/>
                      <a:pt x="519652" y="194739"/>
                      <a:pt x="513405" y="200986"/>
                    </a:cubicBezTo>
                    <a:cubicBezTo>
                      <a:pt x="507159" y="207232"/>
                      <a:pt x="498686" y="210742"/>
                      <a:pt x="489852" y="210742"/>
                    </a:cubicBezTo>
                    <a:lnTo>
                      <a:pt x="33309" y="210742"/>
                    </a:lnTo>
                    <a:cubicBezTo>
                      <a:pt x="14913" y="210742"/>
                      <a:pt x="0" y="195829"/>
                      <a:pt x="0" y="177433"/>
                    </a:cubicBezTo>
                    <a:lnTo>
                      <a:pt x="0" y="33309"/>
                    </a:lnTo>
                    <a:cubicBezTo>
                      <a:pt x="0" y="14913"/>
                      <a:pt x="14913" y="0"/>
                      <a:pt x="33309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43591" b="-21803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>
            <a:off x="-191752" y="686499"/>
            <a:ext cx="1827529" cy="817530"/>
            <a:chOff x="0" y="-244720"/>
            <a:chExt cx="2436706" cy="1090039"/>
          </a:xfrm>
        </p:grpSpPr>
        <p:grpSp>
          <p:nvGrpSpPr>
            <p:cNvPr id="45" name="Group 45"/>
            <p:cNvGrpSpPr/>
            <p:nvPr/>
          </p:nvGrpSpPr>
          <p:grpSpPr>
            <a:xfrm>
              <a:off x="164677" y="-223978"/>
              <a:ext cx="1877589" cy="1069296"/>
              <a:chOff x="0" y="-152400"/>
              <a:chExt cx="1193085" cy="67946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57819" y="0"/>
                <a:ext cx="1135266" cy="527068"/>
              </a:xfrm>
              <a:custGeom>
                <a:avLst/>
                <a:gdLst/>
                <a:ahLst/>
                <a:cxnLst/>
                <a:rect l="l" t="t" r="r" b="b"/>
                <a:pathLst>
                  <a:path w="1193085" h="527068">
                    <a:moveTo>
                      <a:pt x="0" y="0"/>
                    </a:moveTo>
                    <a:lnTo>
                      <a:pt x="1193085" y="0"/>
                    </a:lnTo>
                    <a:lnTo>
                      <a:pt x="1193085" y="527068"/>
                    </a:lnTo>
                    <a:lnTo>
                      <a:pt x="0" y="527068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152400"/>
                <a:ext cx="1193085" cy="679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-5400000">
              <a:off x="1824756" y="233368"/>
              <a:ext cx="829460" cy="394441"/>
              <a:chOff x="0" y="0"/>
              <a:chExt cx="1161949" cy="552552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161949" cy="552552"/>
              </a:xfrm>
              <a:custGeom>
                <a:avLst/>
                <a:gdLst/>
                <a:ahLst/>
                <a:cxnLst/>
                <a:rect l="l" t="t" r="r" b="b"/>
                <a:pathLst>
                  <a:path w="1161949" h="552552">
                    <a:moveTo>
                      <a:pt x="1161949" y="0"/>
                    </a:moveTo>
                    <a:lnTo>
                      <a:pt x="1161949" y="552552"/>
                    </a:lnTo>
                    <a:lnTo>
                      <a:pt x="580975" y="425552"/>
                    </a:lnTo>
                    <a:lnTo>
                      <a:pt x="0" y="552552"/>
                    </a:lnTo>
                    <a:lnTo>
                      <a:pt x="0" y="0"/>
                    </a:lnTo>
                    <a:lnTo>
                      <a:pt x="1161949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152400"/>
                <a:ext cx="1161949" cy="5779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0" y="-244720"/>
              <a:ext cx="954671" cy="1039225"/>
              <a:chOff x="0" y="-152400"/>
              <a:chExt cx="594523" cy="647179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159219" y="0"/>
                <a:ext cx="435304" cy="494779"/>
              </a:xfrm>
              <a:custGeom>
                <a:avLst/>
                <a:gdLst/>
                <a:ahLst/>
                <a:cxnLst/>
                <a:rect l="l" t="t" r="r" b="b"/>
                <a:pathLst>
                  <a:path w="594523" h="494779">
                    <a:moveTo>
                      <a:pt x="0" y="0"/>
                    </a:moveTo>
                    <a:lnTo>
                      <a:pt x="594523" y="0"/>
                    </a:lnTo>
                    <a:lnTo>
                      <a:pt x="594523" y="494779"/>
                    </a:lnTo>
                    <a:lnTo>
                      <a:pt x="0" y="4947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152400"/>
                <a:ext cx="594523" cy="64717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 rot="-5400000">
              <a:off x="1171772" y="-352025"/>
              <a:ext cx="794505" cy="1498555"/>
              <a:chOff x="0" y="0"/>
              <a:chExt cx="1090767" cy="2057351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090767" cy="2057351"/>
              </a:xfrm>
              <a:custGeom>
                <a:avLst/>
                <a:gdLst/>
                <a:ahLst/>
                <a:cxnLst/>
                <a:rect l="l" t="t" r="r" b="b"/>
                <a:pathLst>
                  <a:path w="1090767" h="2057351">
                    <a:moveTo>
                      <a:pt x="1090767" y="0"/>
                    </a:moveTo>
                    <a:lnTo>
                      <a:pt x="1090767" y="2057351"/>
                    </a:lnTo>
                    <a:lnTo>
                      <a:pt x="545384" y="1930351"/>
                    </a:lnTo>
                    <a:lnTo>
                      <a:pt x="0" y="2057351"/>
                    </a:lnTo>
                    <a:lnTo>
                      <a:pt x="0" y="0"/>
                    </a:lnTo>
                    <a:lnTo>
                      <a:pt x="109076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152400"/>
                <a:ext cx="1090767" cy="2082751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sp>
        <p:nvSpPr>
          <p:cNvPr id="57" name="Freeform 57"/>
          <p:cNvSpPr/>
          <p:nvPr/>
        </p:nvSpPr>
        <p:spPr>
          <a:xfrm>
            <a:off x="950004" y="3701375"/>
            <a:ext cx="2249936" cy="298117"/>
          </a:xfrm>
          <a:custGeom>
            <a:avLst/>
            <a:gdLst/>
            <a:ahLst/>
            <a:cxnLst/>
            <a:rect l="l" t="t" r="r" b="b"/>
            <a:pathLst>
              <a:path w="2249936" h="298117">
                <a:moveTo>
                  <a:pt x="0" y="0"/>
                </a:moveTo>
                <a:lnTo>
                  <a:pt x="2249935" y="0"/>
                </a:lnTo>
                <a:lnTo>
                  <a:pt x="2249935" y="298117"/>
                </a:lnTo>
                <a:lnTo>
                  <a:pt x="0" y="2981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58" name="Group 58"/>
          <p:cNvGrpSpPr/>
          <p:nvPr/>
        </p:nvGrpSpPr>
        <p:grpSpPr>
          <a:xfrm>
            <a:off x="770801" y="2794294"/>
            <a:ext cx="2550024" cy="936278"/>
            <a:chOff x="0" y="0"/>
            <a:chExt cx="3400032" cy="1248371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117014"/>
              <a:ext cx="3400032" cy="979245"/>
              <a:chOff x="0" y="0"/>
              <a:chExt cx="1066356" cy="307122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5180" y="0"/>
                    </a:moveTo>
                    <a:lnTo>
                      <a:pt x="1051176" y="0"/>
                    </a:lnTo>
                    <a:cubicBezTo>
                      <a:pt x="1059560" y="0"/>
                      <a:pt x="1066356" y="6796"/>
                      <a:pt x="1066356" y="15180"/>
                    </a:cubicBezTo>
                    <a:lnTo>
                      <a:pt x="1066356" y="291942"/>
                    </a:lnTo>
                    <a:cubicBezTo>
                      <a:pt x="1066356" y="295968"/>
                      <a:pt x="1064757" y="299829"/>
                      <a:pt x="1061910" y="302676"/>
                    </a:cubicBezTo>
                    <a:cubicBezTo>
                      <a:pt x="1059063" y="305522"/>
                      <a:pt x="1055202" y="307122"/>
                      <a:pt x="1051176" y="307122"/>
                    </a:cubicBezTo>
                    <a:lnTo>
                      <a:pt x="15180" y="307122"/>
                    </a:lnTo>
                    <a:cubicBezTo>
                      <a:pt x="11154" y="307122"/>
                      <a:pt x="7293" y="305522"/>
                      <a:pt x="4446" y="302676"/>
                    </a:cubicBezTo>
                    <a:cubicBezTo>
                      <a:pt x="1599" y="299829"/>
                      <a:pt x="0" y="295968"/>
                      <a:pt x="0" y="291942"/>
                    </a:cubicBezTo>
                    <a:lnTo>
                      <a:pt x="0" y="15180"/>
                    </a:lnTo>
                    <a:cubicBezTo>
                      <a:pt x="0" y="11154"/>
                      <a:pt x="1599" y="7293"/>
                      <a:pt x="4446" y="4446"/>
                    </a:cubicBezTo>
                    <a:cubicBezTo>
                      <a:pt x="7293" y="1599"/>
                      <a:pt x="11154" y="0"/>
                      <a:pt x="15180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3536" tIns="43536" rIns="43536" bIns="43536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125362" y="0"/>
              <a:ext cx="3099050" cy="1248371"/>
              <a:chOff x="0" y="0"/>
              <a:chExt cx="523161" cy="210742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3309" y="0"/>
                    </a:moveTo>
                    <a:lnTo>
                      <a:pt x="489852" y="0"/>
                    </a:lnTo>
                    <a:cubicBezTo>
                      <a:pt x="508248" y="0"/>
                      <a:pt x="523161" y="14913"/>
                      <a:pt x="523161" y="33309"/>
                    </a:cubicBezTo>
                    <a:lnTo>
                      <a:pt x="523161" y="177433"/>
                    </a:lnTo>
                    <a:cubicBezTo>
                      <a:pt x="523161" y="186267"/>
                      <a:pt x="519652" y="194739"/>
                      <a:pt x="513405" y="200986"/>
                    </a:cubicBezTo>
                    <a:cubicBezTo>
                      <a:pt x="507159" y="207232"/>
                      <a:pt x="498686" y="210742"/>
                      <a:pt x="489852" y="210742"/>
                    </a:cubicBezTo>
                    <a:lnTo>
                      <a:pt x="33309" y="210742"/>
                    </a:lnTo>
                    <a:cubicBezTo>
                      <a:pt x="14913" y="210742"/>
                      <a:pt x="0" y="195829"/>
                      <a:pt x="0" y="177433"/>
                    </a:cubicBezTo>
                    <a:lnTo>
                      <a:pt x="0" y="33309"/>
                    </a:lnTo>
                    <a:cubicBezTo>
                      <a:pt x="0" y="14913"/>
                      <a:pt x="14913" y="0"/>
                      <a:pt x="33309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43558" b="-43558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4" name="Group 64"/>
          <p:cNvGrpSpPr/>
          <p:nvPr/>
        </p:nvGrpSpPr>
        <p:grpSpPr>
          <a:xfrm>
            <a:off x="777240" y="6245618"/>
            <a:ext cx="6171596" cy="2442713"/>
            <a:chOff x="0" y="0"/>
            <a:chExt cx="2580807" cy="102148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580807" cy="1021482"/>
            </a:xfrm>
            <a:custGeom>
              <a:avLst/>
              <a:gdLst/>
              <a:ahLst/>
              <a:cxnLst/>
              <a:rect l="l" t="t" r="r" b="b"/>
              <a:pathLst>
                <a:path w="2580807" h="1021482">
                  <a:moveTo>
                    <a:pt x="12544" y="0"/>
                  </a:moveTo>
                  <a:lnTo>
                    <a:pt x="2568263" y="0"/>
                  </a:lnTo>
                  <a:cubicBezTo>
                    <a:pt x="2575191" y="0"/>
                    <a:pt x="2580807" y="5616"/>
                    <a:pt x="2580807" y="12544"/>
                  </a:cubicBezTo>
                  <a:lnTo>
                    <a:pt x="2580807" y="1008937"/>
                  </a:lnTo>
                  <a:cubicBezTo>
                    <a:pt x="2580807" y="1015865"/>
                    <a:pt x="2575191" y="1021482"/>
                    <a:pt x="2568263" y="1021482"/>
                  </a:cubicBezTo>
                  <a:lnTo>
                    <a:pt x="12544" y="1021482"/>
                  </a:lnTo>
                  <a:cubicBezTo>
                    <a:pt x="5616" y="1021482"/>
                    <a:pt x="0" y="1015865"/>
                    <a:pt x="0" y="1008937"/>
                  </a:cubicBezTo>
                  <a:lnTo>
                    <a:pt x="0" y="12544"/>
                  </a:lnTo>
                  <a:cubicBezTo>
                    <a:pt x="0" y="5616"/>
                    <a:pt x="5616" y="0"/>
                    <a:pt x="12544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76200"/>
              <a:ext cx="2580807" cy="1097682"/>
            </a:xfrm>
            <a:prstGeom prst="rect">
              <a:avLst/>
            </a:prstGeom>
          </p:spPr>
          <p:txBody>
            <a:bodyPr lIns="43536" tIns="43536" rIns="43536" bIns="43536" rtlCol="0" anchor="ctr"/>
            <a:lstStyle/>
            <a:p>
              <a:pPr marL="0" lvl="0" indent="0" algn="ctr">
                <a:lnSpc>
                  <a:spcPts val="197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187139" y="6721260"/>
            <a:ext cx="5879462" cy="914400"/>
            <a:chOff x="0" y="0"/>
            <a:chExt cx="7839283" cy="1219200"/>
          </a:xfrm>
        </p:grpSpPr>
        <p:sp>
          <p:nvSpPr>
            <p:cNvPr id="68" name="TextBox 68"/>
            <p:cNvSpPr txBox="1"/>
            <p:nvPr/>
          </p:nvSpPr>
          <p:spPr>
            <a:xfrm>
              <a:off x="0" y="-9525"/>
              <a:ext cx="7839283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901" lvl="1" indent="-107951" algn="l">
                <a:lnSpc>
                  <a:spcPts val="1200"/>
                </a:lnSpc>
                <a:buFont typeface="Arial"/>
                <a:buChar char="•"/>
              </a:pPr>
              <a:r>
                <a:rPr lang="en-US" sz="1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Portfolio Ownership — Not Reseller Dependency</a:t>
              </a:r>
            </a:p>
            <a:p>
              <a:pPr algn="l">
                <a:lnSpc>
                  <a:spcPts val="1200"/>
                </a:lnSpc>
              </a:pPr>
              <a:r>
                <a:rPr lang="en-US" sz="1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Build a more durable, sellable merchant portfolio with fewer external dependencies and greater long-term control.</a:t>
              </a:r>
            </a:p>
            <a:p>
              <a:pPr marL="215901" lvl="1" indent="-107951" algn="l">
                <a:lnSpc>
                  <a:spcPts val="1200"/>
                </a:lnSpc>
                <a:buFont typeface="Arial"/>
                <a:buChar char="•"/>
              </a:pPr>
              <a:r>
                <a:rPr lang="en-US" sz="1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Consistent Underwriting &amp; Risk Governance</a:t>
              </a:r>
            </a:p>
            <a:p>
              <a:pPr algn="l">
                <a:lnSpc>
                  <a:spcPts val="1200"/>
                </a:lnSpc>
              </a:pPr>
              <a:r>
                <a:rPr lang="en-US" sz="1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Reduce surprises, protect portfolio health, and strengthen merchant relationships with consistent, issuer-aligned decisions.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0" y="609600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0" y="0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187139" y="7673864"/>
            <a:ext cx="5905770" cy="914400"/>
            <a:chOff x="0" y="0"/>
            <a:chExt cx="7874361" cy="1219200"/>
          </a:xfrm>
        </p:grpSpPr>
        <p:sp>
          <p:nvSpPr>
            <p:cNvPr id="72" name="TextBox 72"/>
            <p:cNvSpPr txBox="1"/>
            <p:nvPr/>
          </p:nvSpPr>
          <p:spPr>
            <a:xfrm>
              <a:off x="0" y="-9525"/>
              <a:ext cx="7874361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901" lvl="1" indent="-107951" algn="l">
                <a:lnSpc>
                  <a:spcPts val="1200"/>
                </a:lnSpc>
                <a:buFont typeface="Arial"/>
                <a:buChar char="•"/>
              </a:pPr>
              <a:r>
                <a:rPr lang="en-US" sz="1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One Acquiring Platform Across All Solutions</a:t>
              </a:r>
            </a:p>
            <a:p>
              <a:pPr algn="l">
                <a:lnSpc>
                  <a:spcPts val="1200"/>
                </a:lnSpc>
              </a:pPr>
              <a:r>
                <a:rPr lang="en-US" sz="1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Deploy faster, operate cleaner, and spend less time managing processor fragmentation across product lines.</a:t>
              </a:r>
            </a:p>
            <a:p>
              <a:pPr marL="215901" lvl="1" indent="-107951" algn="l">
                <a:lnSpc>
                  <a:spcPts val="1200"/>
                </a:lnSpc>
                <a:buFont typeface="Arial"/>
                <a:buChar char="•"/>
              </a:pPr>
              <a:r>
                <a:rPr lang="en-US" sz="1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Built-In Sales Enablement</a:t>
              </a:r>
            </a:p>
            <a:p>
              <a:pPr algn="l">
                <a:lnSpc>
                  <a:spcPts val="1200"/>
                </a:lnSpc>
              </a:pPr>
              <a:r>
                <a:rPr lang="en-US" sz="1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Improve agent productivity, increase merchant retention, and drive stronger referrals through value-based selling.</a:t>
              </a:r>
            </a:p>
          </p:txBody>
        </p:sp>
        <p:sp>
          <p:nvSpPr>
            <p:cNvPr id="73" name="Freeform 73"/>
            <p:cNvSpPr/>
            <p:nvPr/>
          </p:nvSpPr>
          <p:spPr>
            <a:xfrm>
              <a:off x="0" y="613392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6"/>
                  </a:lnTo>
                  <a:lnTo>
                    <a:pt x="0" y="195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0" y="0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Freeform 75"/>
          <p:cNvSpPr/>
          <p:nvPr/>
        </p:nvSpPr>
        <p:spPr>
          <a:xfrm>
            <a:off x="5804101" y="6139527"/>
            <a:ext cx="1907992" cy="2821430"/>
          </a:xfrm>
          <a:custGeom>
            <a:avLst/>
            <a:gdLst/>
            <a:ahLst/>
            <a:cxnLst/>
            <a:rect l="l" t="t" r="r" b="b"/>
            <a:pathLst>
              <a:path w="1907992" h="2821430">
                <a:moveTo>
                  <a:pt x="0" y="0"/>
                </a:moveTo>
                <a:lnTo>
                  <a:pt x="1907992" y="0"/>
                </a:lnTo>
                <a:lnTo>
                  <a:pt x="1907992" y="2821430"/>
                </a:lnTo>
                <a:lnTo>
                  <a:pt x="0" y="282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6" name="TextBox 76"/>
          <p:cNvSpPr txBox="1"/>
          <p:nvPr/>
        </p:nvSpPr>
        <p:spPr>
          <a:xfrm>
            <a:off x="658163" y="4068639"/>
            <a:ext cx="3533785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00"/>
              </a:lnSpc>
            </a:pPr>
            <a:r>
              <a:rPr lang="en-US" sz="1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Retain merchants by providing one accountable acquiring owner, delivering faster resolutions, clearer answers, and stronger loyalty.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187139" y="6345327"/>
            <a:ext cx="396827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Why ISO’s Choose WAS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3540261" y="2946043"/>
            <a:ext cx="3403980" cy="54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0"/>
              </a:lnSpc>
            </a:pPr>
            <a:r>
              <a:rPr lang="en-US" sz="1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Break free from rate wars and equipment giveaways by enabling a portfolio built on ownership, and scalability, equipping agents with a value‑driven story that attracts serious, long‑term businesses.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540261" y="4967164"/>
            <a:ext cx="3461337" cy="54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0"/>
              </a:lnSpc>
            </a:pPr>
            <a:r>
              <a:rPr lang="en-US" sz="1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Eliminates processor sprawl by delivering POS, gateway, virtual terminal, invoicing, and embedded payments on a single acquiring platform, simplifying the entire sales‑to‑support lifecycle.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35526" y="2341902"/>
            <a:ext cx="6501347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3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Designed for ISOs who want control of their portfolio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702193" y="432185"/>
            <a:ext cx="5246644" cy="172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400" spc="28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WAS delivers a single acquiring relationship designed for ISOs who want control, not dependence, on arbitrary underwriting, risk, compliance, processing, settlement, funding, reporting, and support rails. This unified model gives ISOs a stable foundation to scale without fragmented processors, gateways, or PayFacs. For added flexibility, WAS also offers a Shadow Program that provides greater autonomy while maintaining issuer‑connected acquiring.</a:t>
            </a:r>
          </a:p>
          <a:p>
            <a:pPr algn="l">
              <a:lnSpc>
                <a:spcPts val="1540"/>
              </a:lnSpc>
            </a:pPr>
            <a:r>
              <a:rPr lang="en-US" sz="1400" spc="28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236136" y="972213"/>
            <a:ext cx="1173079" cy="429640"/>
            <a:chOff x="0" y="0"/>
            <a:chExt cx="1564106" cy="572854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564106" cy="572854"/>
            </a:xfrm>
            <a:custGeom>
              <a:avLst/>
              <a:gdLst/>
              <a:ahLst/>
              <a:cxnLst/>
              <a:rect l="l" t="t" r="r" b="b"/>
              <a:pathLst>
                <a:path w="1564106" h="572854">
                  <a:moveTo>
                    <a:pt x="0" y="0"/>
                  </a:moveTo>
                  <a:lnTo>
                    <a:pt x="1564106" y="0"/>
                  </a:lnTo>
                  <a:lnTo>
                    <a:pt x="1564106" y="572854"/>
                  </a:lnTo>
                  <a:lnTo>
                    <a:pt x="0" y="572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17834"/>
              <a:ext cx="1564106" cy="508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6"/>
                </a:lnSpc>
              </a:pPr>
              <a:r>
                <a:rPr lang="en-US" sz="1111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375765" y="9313382"/>
            <a:ext cx="1222187" cy="572453"/>
            <a:chOff x="0" y="0"/>
            <a:chExt cx="1629583" cy="763271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46568"/>
              <a:ext cx="1629583" cy="64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710602" y="9437207"/>
            <a:ext cx="5558636" cy="324803"/>
            <a:chOff x="0" y="0"/>
            <a:chExt cx="7411514" cy="433071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277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Raleway Bold</vt:lpstr>
      <vt:lpstr>Calibri</vt:lpstr>
      <vt:lpstr>Poppins</vt:lpstr>
      <vt:lpstr>Poppins Bold</vt:lpstr>
      <vt:lpstr>Raleway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Platform One Pager - ISO (Co-Brandable)</dc:title>
  <cp:lastModifiedBy>David Bohan</cp:lastModifiedBy>
  <cp:revision>1</cp:revision>
  <dcterms:created xsi:type="dcterms:W3CDTF">2006-08-16T00:00:00Z</dcterms:created>
  <dcterms:modified xsi:type="dcterms:W3CDTF">2026-06-29T16:06:43Z</dcterms:modified>
  <dc:identifier>DAHMMvHbguk</dc:identifier>
</cp:coreProperties>
</file>