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Lst>
  <p:sldSz cx="7772400" cy="10058400"/>
  <p:notesSz cx="6858000" cy="9144000"/>
  <p:embeddedFontLst>
    <p:embeddedFont>
      <p:font typeface="Poppins" panose="00000500000000000000" pitchFamily="2" charset="0"/>
      <p:regular r:id="rId3"/>
    </p:embeddedFont>
    <p:embeddedFont>
      <p:font typeface="Poppins Bold" panose="020B0604020202020204" charset="0"/>
      <p:regular r:id="rId4"/>
    </p:embeddedFont>
    <p:embeddedFont>
      <p:font typeface="Raleway" pitchFamily="2" charset="0"/>
      <p:regular r:id="rId5"/>
    </p:embeddedFont>
    <p:embeddedFont>
      <p:font typeface="Raleway Bold" panose="020B0604020202020204" charset="0"/>
      <p:regular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2" d="100"/>
          <a:sy n="72" d="100"/>
        </p:scale>
        <p:origin x="303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11" Type="http://schemas.microsoft.com/office/2016/11/relationships/changesInfo" Target="changesInfos/changesInfo1.xml"/><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Bohan" userId="1630d24c-4ef5-424e-b331-a68d0d7e6c2f" providerId="ADAL" clId="{C429DFF7-FEDA-4063-9149-9E397CFBEEC9}"/>
    <pc:docChg chg="modSld">
      <pc:chgData name="David Bohan" userId="1630d24c-4ef5-424e-b331-a68d0d7e6c2f" providerId="ADAL" clId="{C429DFF7-FEDA-4063-9149-9E397CFBEEC9}" dt="2026-06-29T16:01:42.397" v="8" actId="14100"/>
      <pc:docMkLst>
        <pc:docMk/>
      </pc:docMkLst>
      <pc:sldChg chg="modSp mod">
        <pc:chgData name="David Bohan" userId="1630d24c-4ef5-424e-b331-a68d0d7e6c2f" providerId="ADAL" clId="{C429DFF7-FEDA-4063-9149-9E397CFBEEC9}" dt="2026-06-29T16:01:42.397" v="8" actId="14100"/>
        <pc:sldMkLst>
          <pc:docMk/>
          <pc:sldMk cId="0" sldId="256"/>
        </pc:sldMkLst>
        <pc:spChg chg="mod">
          <ac:chgData name="David Bohan" userId="1630d24c-4ef5-424e-b331-a68d0d7e6c2f" providerId="ADAL" clId="{C429DFF7-FEDA-4063-9149-9E397CFBEEC9}" dt="2026-06-29T16:00:53.479" v="0" actId="14100"/>
          <ac:spMkLst>
            <pc:docMk/>
            <pc:sldMk cId="0" sldId="256"/>
            <ac:spMk id="7" creationId="{00000000-0000-0000-0000-000000000000}"/>
          </ac:spMkLst>
        </pc:spChg>
        <pc:spChg chg="mod">
          <ac:chgData name="David Bohan" userId="1630d24c-4ef5-424e-b331-a68d0d7e6c2f" providerId="ADAL" clId="{C429DFF7-FEDA-4063-9149-9E397CFBEEC9}" dt="2026-06-29T16:01:42.397" v="8" actId="14100"/>
          <ac:spMkLst>
            <pc:docMk/>
            <pc:sldMk cId="0" sldId="256"/>
            <ac:spMk id="15" creationId="{00000000-0000-0000-0000-000000000000}"/>
          </ac:spMkLst>
        </pc:spChg>
        <pc:spChg chg="mod">
          <ac:chgData name="David Bohan" userId="1630d24c-4ef5-424e-b331-a68d0d7e6c2f" providerId="ADAL" clId="{C429DFF7-FEDA-4063-9149-9E397CFBEEC9}" dt="2026-06-29T16:01:16.549" v="3" actId="14100"/>
          <ac:spMkLst>
            <pc:docMk/>
            <pc:sldMk cId="0" sldId="256"/>
            <ac:spMk id="21" creationId="{00000000-0000-0000-0000-000000000000}"/>
          </ac:spMkLst>
        </pc:spChg>
        <pc:spChg chg="mod">
          <ac:chgData name="David Bohan" userId="1630d24c-4ef5-424e-b331-a68d0d7e6c2f" providerId="ADAL" clId="{C429DFF7-FEDA-4063-9149-9E397CFBEEC9}" dt="2026-06-29T16:01:04.276" v="1" actId="14100"/>
          <ac:spMkLst>
            <pc:docMk/>
            <pc:sldMk cId="0" sldId="256"/>
            <ac:spMk id="27" creationId="{00000000-0000-0000-0000-000000000000}"/>
          </ac:spMkLst>
        </pc:spChg>
        <pc:spChg chg="mod">
          <ac:chgData name="David Bohan" userId="1630d24c-4ef5-424e-b331-a68d0d7e6c2f" providerId="ADAL" clId="{C429DFF7-FEDA-4063-9149-9E397CFBEEC9}" dt="2026-06-29T16:01:11.735" v="2" actId="14100"/>
          <ac:spMkLst>
            <pc:docMk/>
            <pc:sldMk cId="0" sldId="256"/>
            <ac:spMk id="28" creationId="{00000000-0000-0000-0000-000000000000}"/>
          </ac:spMkLst>
        </pc:spChg>
        <pc:grpChg chg="mod">
          <ac:chgData name="David Bohan" userId="1630d24c-4ef5-424e-b331-a68d0d7e6c2f" providerId="ADAL" clId="{C429DFF7-FEDA-4063-9149-9E397CFBEEC9}" dt="2026-06-29T16:01:29.405" v="5" actId="14100"/>
          <ac:grpSpMkLst>
            <pc:docMk/>
            <pc:sldMk cId="0" sldId="256"/>
            <ac:grpSpMk id="17" creationId="{00000000-0000-0000-0000-000000000000}"/>
          </ac:grpSpMkLst>
        </pc:gr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772400" cy="10058400"/>
          </a:xfrm>
          <a:custGeom>
            <a:avLst/>
            <a:gdLst/>
            <a:ahLst/>
            <a:cxnLst/>
            <a:rect l="l" t="t" r="r" b="b"/>
            <a:pathLst>
              <a:path w="7772400" h="10058400">
                <a:moveTo>
                  <a:pt x="0" y="0"/>
                </a:moveTo>
                <a:lnTo>
                  <a:pt x="7772400" y="0"/>
                </a:lnTo>
                <a:lnTo>
                  <a:pt x="7772400" y="10058400"/>
                </a:lnTo>
                <a:lnTo>
                  <a:pt x="0" y="10058400"/>
                </a:lnTo>
                <a:lnTo>
                  <a:pt x="0" y="0"/>
                </a:lnTo>
                <a:close/>
              </a:path>
            </a:pathLst>
          </a:custGeom>
          <a:blipFill>
            <a:blip r:embed="rId2"/>
            <a:stretch>
              <a:fillRect l="-16176" t="-1136" r="-16176" b="-1136"/>
            </a:stretch>
          </a:blipFill>
        </p:spPr>
        <p:txBody>
          <a:bodyPr/>
          <a:lstStyle/>
          <a:p>
            <a:endParaRPr lang="en-US"/>
          </a:p>
        </p:txBody>
      </p:sp>
      <p:grpSp>
        <p:nvGrpSpPr>
          <p:cNvPr id="3" name="Group 3"/>
          <p:cNvGrpSpPr/>
          <p:nvPr/>
        </p:nvGrpSpPr>
        <p:grpSpPr>
          <a:xfrm>
            <a:off x="0" y="-284064"/>
            <a:ext cx="7772400" cy="9361571"/>
            <a:chOff x="0" y="0"/>
            <a:chExt cx="2960914" cy="3566313"/>
          </a:xfrm>
        </p:grpSpPr>
        <p:sp>
          <p:nvSpPr>
            <p:cNvPr id="4" name="Freeform 4"/>
            <p:cNvSpPr/>
            <p:nvPr/>
          </p:nvSpPr>
          <p:spPr>
            <a:xfrm>
              <a:off x="0" y="0"/>
              <a:ext cx="2960914" cy="3566313"/>
            </a:xfrm>
            <a:custGeom>
              <a:avLst/>
              <a:gdLst/>
              <a:ahLst/>
              <a:cxnLst/>
              <a:rect l="l" t="t" r="r" b="b"/>
              <a:pathLst>
                <a:path w="2960914" h="3566313">
                  <a:moveTo>
                    <a:pt x="0" y="0"/>
                  </a:moveTo>
                  <a:lnTo>
                    <a:pt x="2960914" y="0"/>
                  </a:lnTo>
                  <a:lnTo>
                    <a:pt x="2960914" y="3566313"/>
                  </a:lnTo>
                  <a:lnTo>
                    <a:pt x="0" y="3566313"/>
                  </a:lnTo>
                  <a:close/>
                </a:path>
              </a:pathLst>
            </a:custGeom>
            <a:solidFill>
              <a:srgbClr val="F8F8F8"/>
            </a:solidFill>
          </p:spPr>
          <p:txBody>
            <a:bodyPr/>
            <a:lstStyle/>
            <a:p>
              <a:endParaRPr lang="en-US"/>
            </a:p>
          </p:txBody>
        </p:sp>
        <p:sp>
          <p:nvSpPr>
            <p:cNvPr id="5" name="TextBox 5"/>
            <p:cNvSpPr txBox="1"/>
            <p:nvPr/>
          </p:nvSpPr>
          <p:spPr>
            <a:xfrm>
              <a:off x="0" y="-57150"/>
              <a:ext cx="2960914" cy="3623463"/>
            </a:xfrm>
            <a:prstGeom prst="rect">
              <a:avLst/>
            </a:prstGeom>
          </p:spPr>
          <p:txBody>
            <a:bodyPr lIns="47790" tIns="47790" rIns="47790" bIns="47790" rtlCol="0" anchor="ctr"/>
            <a:lstStyle/>
            <a:p>
              <a:pPr algn="ctr">
                <a:lnSpc>
                  <a:spcPts val="1505"/>
                </a:lnSpc>
              </a:pPr>
              <a:endParaRPr/>
            </a:p>
          </p:txBody>
        </p:sp>
      </p:grpSp>
      <p:grpSp>
        <p:nvGrpSpPr>
          <p:cNvPr id="6" name="Group 6"/>
          <p:cNvGrpSpPr/>
          <p:nvPr/>
        </p:nvGrpSpPr>
        <p:grpSpPr>
          <a:xfrm>
            <a:off x="-1" y="-200025"/>
            <a:ext cx="7772401" cy="2203835"/>
            <a:chOff x="-4428" y="-76200"/>
            <a:chExt cx="2960915" cy="839556"/>
          </a:xfrm>
        </p:grpSpPr>
        <p:sp>
          <p:nvSpPr>
            <p:cNvPr id="7" name="Freeform 7"/>
            <p:cNvSpPr/>
            <p:nvPr/>
          </p:nvSpPr>
          <p:spPr>
            <a:xfrm>
              <a:off x="-4428" y="0"/>
              <a:ext cx="2960915" cy="763356"/>
            </a:xfrm>
            <a:custGeom>
              <a:avLst/>
              <a:gdLst/>
              <a:ahLst/>
              <a:cxnLst/>
              <a:rect l="l" t="t" r="r" b="b"/>
              <a:pathLst>
                <a:path w="2956487" h="763356">
                  <a:moveTo>
                    <a:pt x="4988" y="0"/>
                  </a:moveTo>
                  <a:lnTo>
                    <a:pt x="2951499" y="0"/>
                  </a:lnTo>
                  <a:cubicBezTo>
                    <a:pt x="2954254" y="0"/>
                    <a:pt x="2956487" y="2233"/>
                    <a:pt x="2956487" y="4988"/>
                  </a:cubicBezTo>
                  <a:lnTo>
                    <a:pt x="2956487" y="758368"/>
                  </a:lnTo>
                  <a:cubicBezTo>
                    <a:pt x="2956487" y="761123"/>
                    <a:pt x="2954254" y="763356"/>
                    <a:pt x="2951499" y="763356"/>
                  </a:cubicBezTo>
                  <a:lnTo>
                    <a:pt x="4988" y="763356"/>
                  </a:lnTo>
                  <a:cubicBezTo>
                    <a:pt x="2233" y="763356"/>
                    <a:pt x="0" y="761123"/>
                    <a:pt x="0" y="758368"/>
                  </a:cubicBezTo>
                  <a:lnTo>
                    <a:pt x="0" y="4988"/>
                  </a:lnTo>
                  <a:cubicBezTo>
                    <a:pt x="0" y="2233"/>
                    <a:pt x="2233" y="0"/>
                    <a:pt x="4988" y="0"/>
                  </a:cubicBezTo>
                  <a:close/>
                </a:path>
              </a:pathLst>
            </a:custGeom>
            <a:solidFill>
              <a:srgbClr val="737373"/>
            </a:solidFill>
          </p:spPr>
          <p:txBody>
            <a:bodyPr/>
            <a:lstStyle/>
            <a:p>
              <a:endParaRPr lang="en-US"/>
            </a:p>
          </p:txBody>
        </p:sp>
        <p:sp>
          <p:nvSpPr>
            <p:cNvPr id="8" name="TextBox 8"/>
            <p:cNvSpPr txBox="1"/>
            <p:nvPr/>
          </p:nvSpPr>
          <p:spPr>
            <a:xfrm>
              <a:off x="0" y="-76200"/>
              <a:ext cx="2956487" cy="839556"/>
            </a:xfrm>
            <a:prstGeom prst="rect">
              <a:avLst/>
            </a:prstGeom>
          </p:spPr>
          <p:txBody>
            <a:bodyPr lIns="47790" tIns="47790" rIns="47790" bIns="47790" rtlCol="0" anchor="ctr"/>
            <a:lstStyle/>
            <a:p>
              <a:pPr algn="ctr">
                <a:lnSpc>
                  <a:spcPts val="1977"/>
                </a:lnSpc>
              </a:pPr>
              <a:endParaRPr/>
            </a:p>
          </p:txBody>
        </p:sp>
      </p:grpSp>
      <p:grpSp>
        <p:nvGrpSpPr>
          <p:cNvPr id="9" name="Group 9"/>
          <p:cNvGrpSpPr/>
          <p:nvPr/>
        </p:nvGrpSpPr>
        <p:grpSpPr>
          <a:xfrm rot="-10800000">
            <a:off x="0" y="2432435"/>
            <a:ext cx="7772400" cy="3465744"/>
            <a:chOff x="0" y="0"/>
            <a:chExt cx="10363200" cy="4620991"/>
          </a:xfrm>
        </p:grpSpPr>
        <p:sp>
          <p:nvSpPr>
            <p:cNvPr id="10" name="Freeform 10"/>
            <p:cNvSpPr/>
            <p:nvPr/>
          </p:nvSpPr>
          <p:spPr>
            <a:xfrm>
              <a:off x="0" y="0"/>
              <a:ext cx="4888966" cy="4607851"/>
            </a:xfrm>
            <a:custGeom>
              <a:avLst/>
              <a:gdLst/>
              <a:ahLst/>
              <a:cxnLst/>
              <a:rect l="l" t="t" r="r" b="b"/>
              <a:pathLst>
                <a:path w="4888966" h="4607851">
                  <a:moveTo>
                    <a:pt x="0" y="0"/>
                  </a:moveTo>
                  <a:lnTo>
                    <a:pt x="4888966" y="0"/>
                  </a:lnTo>
                  <a:lnTo>
                    <a:pt x="4888966" y="4607851"/>
                  </a:lnTo>
                  <a:lnTo>
                    <a:pt x="0" y="4607851"/>
                  </a:lnTo>
                  <a:lnTo>
                    <a:pt x="0" y="0"/>
                  </a:lnTo>
                  <a:close/>
                </a:path>
              </a:pathLst>
            </a:custGeom>
            <a:blipFill>
              <a:blip>
                <a:alphaModFix amt="64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1" name="Freeform 11"/>
            <p:cNvSpPr/>
            <p:nvPr/>
          </p:nvSpPr>
          <p:spPr>
            <a:xfrm flipH="1">
              <a:off x="5474234" y="13141"/>
              <a:ext cx="4888966" cy="4607851"/>
            </a:xfrm>
            <a:custGeom>
              <a:avLst/>
              <a:gdLst/>
              <a:ahLst/>
              <a:cxnLst/>
              <a:rect l="l" t="t" r="r" b="b"/>
              <a:pathLst>
                <a:path w="4888966" h="4607851">
                  <a:moveTo>
                    <a:pt x="4888966" y="0"/>
                  </a:moveTo>
                  <a:lnTo>
                    <a:pt x="0" y="0"/>
                  </a:lnTo>
                  <a:lnTo>
                    <a:pt x="0" y="4607850"/>
                  </a:lnTo>
                  <a:lnTo>
                    <a:pt x="4888966" y="4607850"/>
                  </a:lnTo>
                  <a:lnTo>
                    <a:pt x="4888966" y="0"/>
                  </a:lnTo>
                  <a:close/>
                </a:path>
              </a:pathLst>
            </a:custGeom>
            <a:blipFill>
              <a:blip>
                <a:alphaModFix amt="6499"/>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12" name="Group 12"/>
          <p:cNvGrpSpPr/>
          <p:nvPr/>
        </p:nvGrpSpPr>
        <p:grpSpPr>
          <a:xfrm>
            <a:off x="-322345" y="8677161"/>
            <a:ext cx="8172884" cy="1396125"/>
            <a:chOff x="0" y="-533795"/>
            <a:chExt cx="10897179" cy="1861500"/>
          </a:xfrm>
        </p:grpSpPr>
        <p:sp>
          <p:nvSpPr>
            <p:cNvPr id="13" name="Freeform 13"/>
            <p:cNvSpPr/>
            <p:nvPr/>
          </p:nvSpPr>
          <p:spPr>
            <a:xfrm>
              <a:off x="3472898" y="1033229"/>
              <a:ext cx="4148352" cy="228159"/>
            </a:xfrm>
            <a:custGeom>
              <a:avLst/>
              <a:gdLst/>
              <a:ahLst/>
              <a:cxnLst/>
              <a:rect l="l" t="t" r="r" b="b"/>
              <a:pathLst>
                <a:path w="4148352" h="228159">
                  <a:moveTo>
                    <a:pt x="0" y="0"/>
                  </a:moveTo>
                  <a:lnTo>
                    <a:pt x="4148352" y="0"/>
                  </a:lnTo>
                  <a:lnTo>
                    <a:pt x="4148352" y="228159"/>
                  </a:lnTo>
                  <a:lnTo>
                    <a:pt x="0" y="228159"/>
                  </a:lnTo>
                  <a:lnTo>
                    <a:pt x="0" y="0"/>
                  </a:lnTo>
                  <a:close/>
                </a:path>
              </a:pathLst>
            </a:custGeom>
            <a:blipFill>
              <a:blip>
                <a:alphaModFix amt="80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4" name="Group 14"/>
            <p:cNvGrpSpPr/>
            <p:nvPr/>
          </p:nvGrpSpPr>
          <p:grpSpPr>
            <a:xfrm>
              <a:off x="0" y="-533795"/>
              <a:ext cx="10897179" cy="1861500"/>
              <a:chOff x="0" y="-152400"/>
              <a:chExt cx="3111174" cy="531464"/>
            </a:xfrm>
          </p:grpSpPr>
          <p:sp>
            <p:nvSpPr>
              <p:cNvPr id="15" name="Freeform 15"/>
              <p:cNvSpPr/>
              <p:nvPr/>
            </p:nvSpPr>
            <p:spPr>
              <a:xfrm>
                <a:off x="122708" y="0"/>
                <a:ext cx="2958722" cy="379064"/>
              </a:xfrm>
              <a:custGeom>
                <a:avLst/>
                <a:gdLst/>
                <a:ahLst/>
                <a:cxnLst/>
                <a:rect l="l" t="t" r="r" b="b"/>
                <a:pathLst>
                  <a:path w="3111174" h="327560">
                    <a:moveTo>
                      <a:pt x="4740" y="0"/>
                    </a:moveTo>
                    <a:lnTo>
                      <a:pt x="3106434" y="0"/>
                    </a:lnTo>
                    <a:cubicBezTo>
                      <a:pt x="3107692" y="0"/>
                      <a:pt x="3108897" y="499"/>
                      <a:pt x="3109786" y="1388"/>
                    </a:cubicBezTo>
                    <a:cubicBezTo>
                      <a:pt x="3110675" y="2277"/>
                      <a:pt x="3111174" y="3483"/>
                      <a:pt x="3111174" y="4740"/>
                    </a:cubicBezTo>
                    <a:lnTo>
                      <a:pt x="3111174" y="322820"/>
                    </a:lnTo>
                    <a:cubicBezTo>
                      <a:pt x="3111174" y="325438"/>
                      <a:pt x="3109052" y="327560"/>
                      <a:pt x="3106434" y="327560"/>
                    </a:cubicBezTo>
                    <a:lnTo>
                      <a:pt x="4740" y="327560"/>
                    </a:lnTo>
                    <a:cubicBezTo>
                      <a:pt x="2122" y="327560"/>
                      <a:pt x="0" y="325438"/>
                      <a:pt x="0" y="322820"/>
                    </a:cubicBezTo>
                    <a:lnTo>
                      <a:pt x="0" y="4740"/>
                    </a:lnTo>
                    <a:cubicBezTo>
                      <a:pt x="0" y="2122"/>
                      <a:pt x="2122" y="0"/>
                      <a:pt x="4740" y="0"/>
                    </a:cubicBezTo>
                    <a:close/>
                  </a:path>
                </a:pathLst>
              </a:custGeom>
              <a:solidFill>
                <a:srgbClr val="737373"/>
              </a:solidFill>
            </p:spPr>
            <p:txBody>
              <a:bodyPr/>
              <a:lstStyle/>
              <a:p>
                <a:endParaRPr lang="en-US"/>
              </a:p>
            </p:txBody>
          </p:sp>
          <p:sp>
            <p:nvSpPr>
              <p:cNvPr id="16" name="TextBox 16"/>
              <p:cNvSpPr txBox="1"/>
              <p:nvPr/>
            </p:nvSpPr>
            <p:spPr>
              <a:xfrm>
                <a:off x="0" y="-152400"/>
                <a:ext cx="3111174" cy="479960"/>
              </a:xfrm>
              <a:prstGeom prst="rect">
                <a:avLst/>
              </a:prstGeom>
            </p:spPr>
            <p:txBody>
              <a:bodyPr lIns="47790" tIns="47790" rIns="47790" bIns="47790" rtlCol="0" anchor="ctr"/>
              <a:lstStyle/>
              <a:p>
                <a:pPr algn="ctr">
                  <a:lnSpc>
                    <a:spcPts val="3779"/>
                  </a:lnSpc>
                </a:pPr>
                <a:endParaRPr/>
              </a:p>
            </p:txBody>
          </p:sp>
        </p:grpSp>
      </p:grpSp>
      <p:grpSp>
        <p:nvGrpSpPr>
          <p:cNvPr id="17" name="Group 17"/>
          <p:cNvGrpSpPr/>
          <p:nvPr/>
        </p:nvGrpSpPr>
        <p:grpSpPr>
          <a:xfrm>
            <a:off x="-2" y="6671427"/>
            <a:ext cx="7772402" cy="2432435"/>
            <a:chOff x="0" y="0"/>
            <a:chExt cx="3027029" cy="926642"/>
          </a:xfrm>
        </p:grpSpPr>
        <p:sp>
          <p:nvSpPr>
            <p:cNvPr id="18" name="Freeform 18"/>
            <p:cNvSpPr/>
            <p:nvPr/>
          </p:nvSpPr>
          <p:spPr>
            <a:xfrm>
              <a:off x="0" y="0"/>
              <a:ext cx="3027029" cy="926642"/>
            </a:xfrm>
            <a:custGeom>
              <a:avLst/>
              <a:gdLst/>
              <a:ahLst/>
              <a:cxnLst/>
              <a:rect l="l" t="t" r="r" b="b"/>
              <a:pathLst>
                <a:path w="3027029" h="926642">
                  <a:moveTo>
                    <a:pt x="4872" y="0"/>
                  </a:moveTo>
                  <a:lnTo>
                    <a:pt x="3022157" y="0"/>
                  </a:lnTo>
                  <a:cubicBezTo>
                    <a:pt x="3023449" y="0"/>
                    <a:pt x="3024688" y="513"/>
                    <a:pt x="3025602" y="1427"/>
                  </a:cubicBezTo>
                  <a:cubicBezTo>
                    <a:pt x="3026515" y="2340"/>
                    <a:pt x="3027029" y="3580"/>
                    <a:pt x="3027029" y="4872"/>
                  </a:cubicBezTo>
                  <a:lnTo>
                    <a:pt x="3027029" y="921770"/>
                  </a:lnTo>
                  <a:cubicBezTo>
                    <a:pt x="3027029" y="924461"/>
                    <a:pt x="3024848" y="926642"/>
                    <a:pt x="3022157" y="926642"/>
                  </a:cubicBezTo>
                  <a:lnTo>
                    <a:pt x="4872" y="926642"/>
                  </a:lnTo>
                  <a:cubicBezTo>
                    <a:pt x="3580" y="926642"/>
                    <a:pt x="2340" y="926129"/>
                    <a:pt x="1427" y="925215"/>
                  </a:cubicBezTo>
                  <a:cubicBezTo>
                    <a:pt x="513" y="924301"/>
                    <a:pt x="0" y="923062"/>
                    <a:pt x="0" y="921770"/>
                  </a:cubicBezTo>
                  <a:lnTo>
                    <a:pt x="0" y="4872"/>
                  </a:lnTo>
                  <a:cubicBezTo>
                    <a:pt x="0" y="3580"/>
                    <a:pt x="513" y="2340"/>
                    <a:pt x="1427" y="1427"/>
                  </a:cubicBezTo>
                  <a:cubicBezTo>
                    <a:pt x="2340" y="513"/>
                    <a:pt x="3580" y="0"/>
                    <a:pt x="4872" y="0"/>
                  </a:cubicBezTo>
                  <a:close/>
                </a:path>
              </a:pathLst>
            </a:custGeom>
            <a:solidFill>
              <a:srgbClr val="EBEBEB">
                <a:alpha val="19608"/>
              </a:srgbClr>
            </a:solidFill>
          </p:spPr>
          <p:txBody>
            <a:bodyPr/>
            <a:lstStyle/>
            <a:p>
              <a:endParaRPr lang="en-US"/>
            </a:p>
          </p:txBody>
        </p:sp>
        <p:sp>
          <p:nvSpPr>
            <p:cNvPr id="19" name="TextBox 19"/>
            <p:cNvSpPr txBox="1"/>
            <p:nvPr/>
          </p:nvSpPr>
          <p:spPr>
            <a:xfrm>
              <a:off x="0" y="-76200"/>
              <a:ext cx="3027029" cy="1002842"/>
            </a:xfrm>
            <a:prstGeom prst="rect">
              <a:avLst/>
            </a:prstGeom>
          </p:spPr>
          <p:txBody>
            <a:bodyPr lIns="47790" tIns="47790" rIns="47790" bIns="47790" rtlCol="0" anchor="ctr"/>
            <a:lstStyle/>
            <a:p>
              <a:pPr algn="ctr">
                <a:lnSpc>
                  <a:spcPts val="1977"/>
                </a:lnSpc>
              </a:pPr>
              <a:endParaRPr/>
            </a:p>
          </p:txBody>
        </p:sp>
      </p:grpSp>
      <p:grpSp>
        <p:nvGrpSpPr>
          <p:cNvPr id="20" name="Group 20"/>
          <p:cNvGrpSpPr/>
          <p:nvPr/>
        </p:nvGrpSpPr>
        <p:grpSpPr>
          <a:xfrm>
            <a:off x="-51359" y="429833"/>
            <a:ext cx="1600707" cy="983139"/>
            <a:chOff x="0" y="-152400"/>
            <a:chExt cx="1193085" cy="732781"/>
          </a:xfrm>
        </p:grpSpPr>
        <p:sp>
          <p:nvSpPr>
            <p:cNvPr id="21" name="Freeform 21"/>
            <p:cNvSpPr/>
            <p:nvPr/>
          </p:nvSpPr>
          <p:spPr>
            <a:xfrm>
              <a:off x="38280" y="0"/>
              <a:ext cx="1154805" cy="580381"/>
            </a:xfrm>
            <a:custGeom>
              <a:avLst/>
              <a:gdLst/>
              <a:ahLst/>
              <a:cxnLst/>
              <a:rect l="l" t="t" r="r" b="b"/>
              <a:pathLst>
                <a:path w="1193085" h="580381">
                  <a:moveTo>
                    <a:pt x="0" y="0"/>
                  </a:moveTo>
                  <a:lnTo>
                    <a:pt x="1193085" y="0"/>
                  </a:lnTo>
                  <a:lnTo>
                    <a:pt x="1193085" y="580381"/>
                  </a:lnTo>
                  <a:lnTo>
                    <a:pt x="0" y="580381"/>
                  </a:lnTo>
                  <a:close/>
                </a:path>
              </a:pathLst>
            </a:custGeom>
            <a:solidFill>
              <a:srgbClr val="000000"/>
            </a:solidFill>
          </p:spPr>
          <p:txBody>
            <a:bodyPr/>
            <a:lstStyle/>
            <a:p>
              <a:endParaRPr lang="en-US"/>
            </a:p>
          </p:txBody>
        </p:sp>
        <p:sp>
          <p:nvSpPr>
            <p:cNvPr id="22" name="TextBox 22"/>
            <p:cNvSpPr txBox="1"/>
            <p:nvPr/>
          </p:nvSpPr>
          <p:spPr>
            <a:xfrm>
              <a:off x="0" y="-152400"/>
              <a:ext cx="1193085" cy="732781"/>
            </a:xfrm>
            <a:prstGeom prst="rect">
              <a:avLst/>
            </a:prstGeom>
          </p:spPr>
          <p:txBody>
            <a:bodyPr lIns="23758" tIns="23758" rIns="23758" bIns="23758" rtlCol="0" anchor="ctr"/>
            <a:lstStyle/>
            <a:p>
              <a:pPr algn="ctr">
                <a:lnSpc>
                  <a:spcPts val="3779"/>
                </a:lnSpc>
              </a:pPr>
              <a:endParaRPr/>
            </a:p>
          </p:txBody>
        </p:sp>
      </p:grpSp>
      <p:grpSp>
        <p:nvGrpSpPr>
          <p:cNvPr id="23" name="Group 23"/>
          <p:cNvGrpSpPr/>
          <p:nvPr/>
        </p:nvGrpSpPr>
        <p:grpSpPr>
          <a:xfrm rot="-5400000">
            <a:off x="1282559" y="855499"/>
            <a:ext cx="778671" cy="336274"/>
            <a:chOff x="0" y="0"/>
            <a:chExt cx="1279482" cy="552552"/>
          </a:xfrm>
        </p:grpSpPr>
        <p:sp>
          <p:nvSpPr>
            <p:cNvPr id="24" name="Freeform 24"/>
            <p:cNvSpPr/>
            <p:nvPr/>
          </p:nvSpPr>
          <p:spPr>
            <a:xfrm>
              <a:off x="0" y="0"/>
              <a:ext cx="1279482" cy="552552"/>
            </a:xfrm>
            <a:custGeom>
              <a:avLst/>
              <a:gdLst/>
              <a:ahLst/>
              <a:cxnLst/>
              <a:rect l="l" t="t" r="r" b="b"/>
              <a:pathLst>
                <a:path w="1279482" h="552552">
                  <a:moveTo>
                    <a:pt x="1279482" y="0"/>
                  </a:moveTo>
                  <a:lnTo>
                    <a:pt x="1279482" y="552552"/>
                  </a:lnTo>
                  <a:lnTo>
                    <a:pt x="639741" y="425552"/>
                  </a:lnTo>
                  <a:lnTo>
                    <a:pt x="0" y="552552"/>
                  </a:lnTo>
                  <a:lnTo>
                    <a:pt x="0" y="0"/>
                  </a:lnTo>
                  <a:lnTo>
                    <a:pt x="1279482" y="0"/>
                  </a:lnTo>
                  <a:close/>
                </a:path>
              </a:pathLst>
            </a:custGeom>
            <a:solidFill>
              <a:srgbClr val="000000"/>
            </a:solidFill>
          </p:spPr>
          <p:txBody>
            <a:bodyPr/>
            <a:lstStyle/>
            <a:p>
              <a:endParaRPr lang="en-US"/>
            </a:p>
          </p:txBody>
        </p:sp>
        <p:sp>
          <p:nvSpPr>
            <p:cNvPr id="25" name="TextBox 25"/>
            <p:cNvSpPr txBox="1"/>
            <p:nvPr/>
          </p:nvSpPr>
          <p:spPr>
            <a:xfrm>
              <a:off x="0" y="-152400"/>
              <a:ext cx="1279482" cy="577952"/>
            </a:xfrm>
            <a:prstGeom prst="rect">
              <a:avLst/>
            </a:prstGeom>
          </p:spPr>
          <p:txBody>
            <a:bodyPr lIns="23758" tIns="23758" rIns="23758" bIns="23758" rtlCol="0" anchor="ctr"/>
            <a:lstStyle/>
            <a:p>
              <a:pPr algn="ctr">
                <a:lnSpc>
                  <a:spcPts val="3779"/>
                </a:lnSpc>
              </a:pPr>
              <a:endParaRPr/>
            </a:p>
          </p:txBody>
        </p:sp>
      </p:grpSp>
      <p:grpSp>
        <p:nvGrpSpPr>
          <p:cNvPr id="26" name="Group 26"/>
          <p:cNvGrpSpPr/>
          <p:nvPr/>
        </p:nvGrpSpPr>
        <p:grpSpPr>
          <a:xfrm>
            <a:off x="-123022" y="410782"/>
            <a:ext cx="745159" cy="954488"/>
            <a:chOff x="50205" y="-152400"/>
            <a:chExt cx="544318" cy="697227"/>
          </a:xfrm>
        </p:grpSpPr>
        <p:sp>
          <p:nvSpPr>
            <p:cNvPr id="27" name="Freeform 27"/>
            <p:cNvSpPr/>
            <p:nvPr/>
          </p:nvSpPr>
          <p:spPr>
            <a:xfrm>
              <a:off x="140068" y="0"/>
              <a:ext cx="454455" cy="544827"/>
            </a:xfrm>
            <a:custGeom>
              <a:avLst/>
              <a:gdLst/>
              <a:ahLst/>
              <a:cxnLst/>
              <a:rect l="l" t="t" r="r" b="b"/>
              <a:pathLst>
                <a:path w="594523" h="544827">
                  <a:moveTo>
                    <a:pt x="0" y="0"/>
                  </a:moveTo>
                  <a:lnTo>
                    <a:pt x="594523" y="0"/>
                  </a:lnTo>
                  <a:lnTo>
                    <a:pt x="594523" y="544827"/>
                  </a:lnTo>
                  <a:lnTo>
                    <a:pt x="0" y="544827"/>
                  </a:lnTo>
                  <a:close/>
                </a:path>
              </a:pathLst>
            </a:custGeom>
            <a:solidFill>
              <a:srgbClr val="FFFFFF"/>
            </a:solidFill>
          </p:spPr>
          <p:txBody>
            <a:bodyPr/>
            <a:lstStyle/>
            <a:p>
              <a:endParaRPr lang="en-US" dirty="0"/>
            </a:p>
          </p:txBody>
        </p:sp>
        <p:sp>
          <p:nvSpPr>
            <p:cNvPr id="28" name="TextBox 28"/>
            <p:cNvSpPr txBox="1"/>
            <p:nvPr/>
          </p:nvSpPr>
          <p:spPr>
            <a:xfrm>
              <a:off x="50205" y="-152400"/>
              <a:ext cx="544318" cy="697227"/>
            </a:xfrm>
            <a:prstGeom prst="rect">
              <a:avLst/>
            </a:prstGeom>
          </p:spPr>
          <p:txBody>
            <a:bodyPr lIns="24242" tIns="24242" rIns="24242" bIns="24242" rtlCol="0" anchor="ctr"/>
            <a:lstStyle/>
            <a:p>
              <a:pPr algn="ctr">
                <a:lnSpc>
                  <a:spcPts val="3779"/>
                </a:lnSpc>
              </a:pPr>
              <a:endParaRPr/>
            </a:p>
          </p:txBody>
        </p:sp>
      </p:grpSp>
      <p:grpSp>
        <p:nvGrpSpPr>
          <p:cNvPr id="29" name="Group 29"/>
          <p:cNvGrpSpPr/>
          <p:nvPr/>
        </p:nvGrpSpPr>
        <p:grpSpPr>
          <a:xfrm rot="-5400000">
            <a:off x="772966" y="353558"/>
            <a:ext cx="745856" cy="1277568"/>
            <a:chOff x="0" y="0"/>
            <a:chExt cx="1201100" cy="2057351"/>
          </a:xfrm>
        </p:grpSpPr>
        <p:sp>
          <p:nvSpPr>
            <p:cNvPr id="30" name="Freeform 30"/>
            <p:cNvSpPr/>
            <p:nvPr/>
          </p:nvSpPr>
          <p:spPr>
            <a:xfrm>
              <a:off x="0" y="0"/>
              <a:ext cx="1201100" cy="2057351"/>
            </a:xfrm>
            <a:custGeom>
              <a:avLst/>
              <a:gdLst/>
              <a:ahLst/>
              <a:cxnLst/>
              <a:rect l="l" t="t" r="r" b="b"/>
              <a:pathLst>
                <a:path w="1201100" h="2057351">
                  <a:moveTo>
                    <a:pt x="1201100" y="0"/>
                  </a:moveTo>
                  <a:lnTo>
                    <a:pt x="1201100" y="2057351"/>
                  </a:lnTo>
                  <a:lnTo>
                    <a:pt x="600550" y="1930351"/>
                  </a:lnTo>
                  <a:lnTo>
                    <a:pt x="0" y="2057351"/>
                  </a:lnTo>
                  <a:lnTo>
                    <a:pt x="0" y="0"/>
                  </a:lnTo>
                  <a:lnTo>
                    <a:pt x="1201100" y="0"/>
                  </a:lnTo>
                  <a:close/>
                </a:path>
              </a:pathLst>
            </a:custGeom>
            <a:solidFill>
              <a:srgbClr val="FFFFFF"/>
            </a:solidFill>
          </p:spPr>
          <p:txBody>
            <a:bodyPr/>
            <a:lstStyle/>
            <a:p>
              <a:endParaRPr lang="en-US"/>
            </a:p>
          </p:txBody>
        </p:sp>
        <p:sp>
          <p:nvSpPr>
            <p:cNvPr id="31" name="TextBox 31"/>
            <p:cNvSpPr txBox="1"/>
            <p:nvPr/>
          </p:nvSpPr>
          <p:spPr>
            <a:xfrm>
              <a:off x="0" y="-152400"/>
              <a:ext cx="1201100" cy="2082751"/>
            </a:xfrm>
            <a:prstGeom prst="rect">
              <a:avLst/>
            </a:prstGeom>
          </p:spPr>
          <p:txBody>
            <a:bodyPr lIns="24242" tIns="24242" rIns="24242" bIns="24242" rtlCol="0" anchor="ctr"/>
            <a:lstStyle/>
            <a:p>
              <a:pPr algn="ctr">
                <a:lnSpc>
                  <a:spcPts val="3779"/>
                </a:lnSpc>
              </a:pPr>
              <a:endParaRPr/>
            </a:p>
          </p:txBody>
        </p:sp>
      </p:grpSp>
      <p:sp>
        <p:nvSpPr>
          <p:cNvPr id="32" name="Freeform 32"/>
          <p:cNvSpPr/>
          <p:nvPr/>
        </p:nvSpPr>
        <p:spPr>
          <a:xfrm>
            <a:off x="930550" y="3736923"/>
            <a:ext cx="1752530" cy="287857"/>
          </a:xfrm>
          <a:custGeom>
            <a:avLst/>
            <a:gdLst/>
            <a:ahLst/>
            <a:cxnLst/>
            <a:rect l="l" t="t" r="r" b="b"/>
            <a:pathLst>
              <a:path w="1752530" h="287857">
                <a:moveTo>
                  <a:pt x="0" y="0"/>
                </a:moveTo>
                <a:lnTo>
                  <a:pt x="1752530" y="0"/>
                </a:lnTo>
                <a:lnTo>
                  <a:pt x="1752530" y="287856"/>
                </a:lnTo>
                <a:lnTo>
                  <a:pt x="0" y="287856"/>
                </a:lnTo>
                <a:lnTo>
                  <a:pt x="0" y="0"/>
                </a:lnTo>
                <a:close/>
              </a:path>
            </a:pathLst>
          </a:custGeom>
          <a:blipFill>
            <a:blip r:embed="rId5"/>
            <a:stretch>
              <a:fillRect l="-11981" r="-11981"/>
            </a:stretch>
          </a:blipFill>
          <a:ln cap="sq">
            <a:noFill/>
            <a:prstDash val="solid"/>
            <a:miter/>
          </a:ln>
        </p:spPr>
        <p:txBody>
          <a:bodyPr/>
          <a:lstStyle/>
          <a:p>
            <a:endParaRPr lang="en-US"/>
          </a:p>
        </p:txBody>
      </p:sp>
      <p:grpSp>
        <p:nvGrpSpPr>
          <p:cNvPr id="33" name="Group 33"/>
          <p:cNvGrpSpPr/>
          <p:nvPr/>
        </p:nvGrpSpPr>
        <p:grpSpPr>
          <a:xfrm>
            <a:off x="756747" y="2861060"/>
            <a:ext cx="2039399" cy="972898"/>
            <a:chOff x="0" y="0"/>
            <a:chExt cx="2719198" cy="1297198"/>
          </a:xfrm>
        </p:grpSpPr>
        <p:grpSp>
          <p:nvGrpSpPr>
            <p:cNvPr id="34" name="Group 34"/>
            <p:cNvGrpSpPr/>
            <p:nvPr/>
          </p:nvGrpSpPr>
          <p:grpSpPr>
            <a:xfrm>
              <a:off x="0" y="240081"/>
              <a:ext cx="2719198" cy="1057117"/>
              <a:chOff x="0" y="0"/>
              <a:chExt cx="852825" cy="331545"/>
            </a:xfrm>
          </p:grpSpPr>
          <p:sp>
            <p:nvSpPr>
              <p:cNvPr id="35" name="Freeform 35"/>
              <p:cNvSpPr/>
              <p:nvPr/>
            </p:nvSpPr>
            <p:spPr>
              <a:xfrm>
                <a:off x="0" y="0"/>
                <a:ext cx="852825" cy="331545"/>
              </a:xfrm>
              <a:custGeom>
                <a:avLst/>
                <a:gdLst/>
                <a:ahLst/>
                <a:cxnLst/>
                <a:rect l="l" t="t" r="r" b="b"/>
                <a:pathLst>
                  <a:path w="852825" h="331545">
                    <a:moveTo>
                      <a:pt x="18981" y="0"/>
                    </a:moveTo>
                    <a:lnTo>
                      <a:pt x="833844" y="0"/>
                    </a:lnTo>
                    <a:cubicBezTo>
                      <a:pt x="838879" y="0"/>
                      <a:pt x="843706" y="2000"/>
                      <a:pt x="847266" y="5559"/>
                    </a:cubicBezTo>
                    <a:cubicBezTo>
                      <a:pt x="850826" y="9119"/>
                      <a:pt x="852825" y="13947"/>
                      <a:pt x="852825" y="18981"/>
                    </a:cubicBezTo>
                    <a:lnTo>
                      <a:pt x="852825" y="312564"/>
                    </a:lnTo>
                    <a:cubicBezTo>
                      <a:pt x="852825" y="323047"/>
                      <a:pt x="844327" y="331545"/>
                      <a:pt x="833844" y="331545"/>
                    </a:cubicBezTo>
                    <a:lnTo>
                      <a:pt x="18981" y="331545"/>
                    </a:lnTo>
                    <a:cubicBezTo>
                      <a:pt x="13947" y="331545"/>
                      <a:pt x="9119" y="329545"/>
                      <a:pt x="5559" y="325985"/>
                    </a:cubicBezTo>
                    <a:cubicBezTo>
                      <a:pt x="2000" y="322426"/>
                      <a:pt x="0" y="317598"/>
                      <a:pt x="0" y="312564"/>
                    </a:cubicBezTo>
                    <a:lnTo>
                      <a:pt x="0" y="18981"/>
                    </a:lnTo>
                    <a:cubicBezTo>
                      <a:pt x="0" y="8498"/>
                      <a:pt x="8498" y="0"/>
                      <a:pt x="18981" y="0"/>
                    </a:cubicBezTo>
                    <a:close/>
                  </a:path>
                </a:pathLst>
              </a:custGeom>
              <a:solidFill>
                <a:srgbClr val="737373"/>
              </a:solidFill>
              <a:ln cap="sq">
                <a:noFill/>
                <a:prstDash val="solid"/>
                <a:miter/>
              </a:ln>
            </p:spPr>
            <p:txBody>
              <a:bodyPr/>
              <a:lstStyle/>
              <a:p>
                <a:endParaRPr lang="en-US"/>
              </a:p>
            </p:txBody>
          </p:sp>
          <p:sp>
            <p:nvSpPr>
              <p:cNvPr id="36" name="TextBox 36"/>
              <p:cNvSpPr txBox="1"/>
              <p:nvPr/>
            </p:nvSpPr>
            <p:spPr>
              <a:xfrm>
                <a:off x="0" y="-76200"/>
                <a:ext cx="852825" cy="407745"/>
              </a:xfrm>
              <a:prstGeom prst="rect">
                <a:avLst/>
              </a:prstGeom>
            </p:spPr>
            <p:txBody>
              <a:bodyPr lIns="43536" tIns="43536" rIns="43536" bIns="43536" rtlCol="0" anchor="ctr"/>
              <a:lstStyle/>
              <a:p>
                <a:pPr marL="0" lvl="0" indent="0" algn="ctr">
                  <a:lnSpc>
                    <a:spcPts val="1977"/>
                  </a:lnSpc>
                  <a:spcBef>
                    <a:spcPct val="0"/>
                  </a:spcBef>
                </a:pPr>
                <a:endParaRPr/>
              </a:p>
            </p:txBody>
          </p:sp>
        </p:grpSp>
        <p:grpSp>
          <p:nvGrpSpPr>
            <p:cNvPr id="37" name="Group 37"/>
            <p:cNvGrpSpPr/>
            <p:nvPr/>
          </p:nvGrpSpPr>
          <p:grpSpPr>
            <a:xfrm>
              <a:off x="143272" y="0"/>
              <a:ext cx="2413926" cy="1205407"/>
              <a:chOff x="0" y="0"/>
              <a:chExt cx="407503" cy="203489"/>
            </a:xfrm>
          </p:grpSpPr>
          <p:sp>
            <p:nvSpPr>
              <p:cNvPr id="38" name="Freeform 38"/>
              <p:cNvSpPr/>
              <p:nvPr/>
            </p:nvSpPr>
            <p:spPr>
              <a:xfrm>
                <a:off x="0" y="0"/>
                <a:ext cx="407503" cy="203489"/>
              </a:xfrm>
              <a:custGeom>
                <a:avLst/>
                <a:gdLst/>
                <a:ahLst/>
                <a:cxnLst/>
                <a:rect l="l" t="t" r="r" b="b"/>
                <a:pathLst>
                  <a:path w="407503" h="203489">
                    <a:moveTo>
                      <a:pt x="42763" y="0"/>
                    </a:moveTo>
                    <a:lnTo>
                      <a:pt x="364741" y="0"/>
                    </a:lnTo>
                    <a:cubicBezTo>
                      <a:pt x="388358" y="0"/>
                      <a:pt x="407503" y="19145"/>
                      <a:pt x="407503" y="42763"/>
                    </a:cubicBezTo>
                    <a:lnTo>
                      <a:pt x="407503" y="160726"/>
                    </a:lnTo>
                    <a:cubicBezTo>
                      <a:pt x="407503" y="172068"/>
                      <a:pt x="402998" y="182944"/>
                      <a:pt x="394978" y="190964"/>
                    </a:cubicBezTo>
                    <a:cubicBezTo>
                      <a:pt x="386959" y="198984"/>
                      <a:pt x="376082" y="203489"/>
                      <a:pt x="364741" y="203489"/>
                    </a:cubicBezTo>
                    <a:lnTo>
                      <a:pt x="42763" y="203489"/>
                    </a:lnTo>
                    <a:cubicBezTo>
                      <a:pt x="31421" y="203489"/>
                      <a:pt x="20544" y="198984"/>
                      <a:pt x="12525" y="190964"/>
                    </a:cubicBezTo>
                    <a:cubicBezTo>
                      <a:pt x="4505" y="182944"/>
                      <a:pt x="0" y="172068"/>
                      <a:pt x="0" y="160726"/>
                    </a:cubicBezTo>
                    <a:lnTo>
                      <a:pt x="0" y="42763"/>
                    </a:lnTo>
                    <a:cubicBezTo>
                      <a:pt x="0" y="31421"/>
                      <a:pt x="4505" y="20544"/>
                      <a:pt x="12525" y="12525"/>
                    </a:cubicBezTo>
                    <a:cubicBezTo>
                      <a:pt x="20544" y="4505"/>
                      <a:pt x="31421" y="0"/>
                      <a:pt x="42763" y="0"/>
                    </a:cubicBezTo>
                    <a:close/>
                  </a:path>
                </a:pathLst>
              </a:custGeom>
              <a:blipFill>
                <a:blip r:embed="rId6"/>
                <a:stretch>
                  <a:fillRect b="-12645"/>
                </a:stretch>
              </a:blipFill>
              <a:ln w="19050" cap="sq">
                <a:solidFill>
                  <a:srgbClr val="FFFFFF"/>
                </a:solidFill>
                <a:prstDash val="solid"/>
                <a:miter/>
              </a:ln>
            </p:spPr>
            <p:txBody>
              <a:bodyPr/>
              <a:lstStyle/>
              <a:p>
                <a:endParaRPr lang="en-US"/>
              </a:p>
            </p:txBody>
          </p:sp>
        </p:grpSp>
      </p:grpSp>
      <p:grpSp>
        <p:nvGrpSpPr>
          <p:cNvPr id="39" name="Group 39"/>
          <p:cNvGrpSpPr/>
          <p:nvPr/>
        </p:nvGrpSpPr>
        <p:grpSpPr>
          <a:xfrm>
            <a:off x="418260" y="7054162"/>
            <a:ext cx="3611689" cy="1619250"/>
            <a:chOff x="0" y="0"/>
            <a:chExt cx="4815585" cy="2159000"/>
          </a:xfrm>
        </p:grpSpPr>
        <p:sp>
          <p:nvSpPr>
            <p:cNvPr id="40" name="TextBox 40"/>
            <p:cNvSpPr txBox="1"/>
            <p:nvPr/>
          </p:nvSpPr>
          <p:spPr>
            <a:xfrm>
              <a:off x="266921" y="-19050"/>
              <a:ext cx="4548664" cy="2178050"/>
            </a:xfrm>
            <a:prstGeom prst="rect">
              <a:avLst/>
            </a:prstGeom>
          </p:spPr>
          <p:txBody>
            <a:bodyPr lIns="0" tIns="0" rIns="0" bIns="0" rtlCol="0" anchor="t">
              <a:spAutoFit/>
            </a:bodyPr>
            <a:lstStyle/>
            <a:p>
              <a:pPr algn="l">
                <a:lnSpc>
                  <a:spcPts val="1320"/>
                </a:lnSpc>
              </a:pPr>
              <a:r>
                <a:rPr lang="en-US" sz="1100" b="1">
                  <a:solidFill>
                    <a:srgbClr val="000000"/>
                  </a:solidFill>
                  <a:latin typeface="Poppins Bold"/>
                  <a:ea typeface="Poppins Bold"/>
                  <a:cs typeface="Poppins Bold"/>
                  <a:sym typeface="Poppins Bold"/>
                </a:rPr>
                <a:t>Modern, Issuer-Connected Acquiring at Scale</a:t>
              </a:r>
            </a:p>
            <a:p>
              <a:pPr algn="l">
                <a:lnSpc>
                  <a:spcPts val="1320"/>
                </a:lnSpc>
              </a:pPr>
              <a:r>
                <a:rPr lang="en-US" sz="1100">
                  <a:solidFill>
                    <a:srgbClr val="000000"/>
                  </a:solidFill>
                  <a:latin typeface="Poppins"/>
                  <a:ea typeface="Poppins"/>
                  <a:cs typeface="Poppins"/>
                  <a:sym typeface="Poppins"/>
                </a:rPr>
                <a:t>Fintech-built acquiring infrastructure directly connected to the issuer, enabling embedded payments that scale from early adoption to enterprise portfolios without operational overhead.</a:t>
              </a:r>
            </a:p>
            <a:p>
              <a:pPr algn="l">
                <a:lnSpc>
                  <a:spcPts val="1320"/>
                </a:lnSpc>
              </a:pPr>
              <a:r>
                <a:rPr lang="en-US" sz="1100" b="1">
                  <a:solidFill>
                    <a:srgbClr val="000000"/>
                  </a:solidFill>
                  <a:latin typeface="Poppins Bold"/>
                  <a:ea typeface="Poppins Bold"/>
                  <a:cs typeface="Poppins Bold"/>
                  <a:sym typeface="Poppins Bold"/>
                </a:rPr>
                <a:t>Full Control of the Product Experience</a:t>
              </a:r>
            </a:p>
            <a:p>
              <a:pPr algn="l">
                <a:lnSpc>
                  <a:spcPts val="1320"/>
                </a:lnSpc>
              </a:pPr>
              <a:r>
                <a:rPr lang="en-US" sz="1100">
                  <a:solidFill>
                    <a:srgbClr val="000000"/>
                  </a:solidFill>
                  <a:latin typeface="Poppins"/>
                  <a:ea typeface="Poppins"/>
                  <a:cs typeface="Poppins"/>
                  <a:sym typeface="Poppins"/>
                </a:rPr>
                <a:t>ISVs retain ownership of integrations, branding, pricing, and customer relationships while payments enhance—not dilute—the platform.</a:t>
              </a:r>
            </a:p>
          </p:txBody>
        </p:sp>
        <p:sp>
          <p:nvSpPr>
            <p:cNvPr id="41" name="Freeform 41"/>
            <p:cNvSpPr/>
            <p:nvPr/>
          </p:nvSpPr>
          <p:spPr>
            <a:xfrm>
              <a:off x="0" y="1292356"/>
              <a:ext cx="195615" cy="195615"/>
            </a:xfrm>
            <a:custGeom>
              <a:avLst/>
              <a:gdLst/>
              <a:ahLst/>
              <a:cxnLst/>
              <a:rect l="l" t="t" r="r" b="b"/>
              <a:pathLst>
                <a:path w="195615" h="195615">
                  <a:moveTo>
                    <a:pt x="0" y="0"/>
                  </a:moveTo>
                  <a:lnTo>
                    <a:pt x="195615" y="0"/>
                  </a:lnTo>
                  <a:lnTo>
                    <a:pt x="195615" y="195615"/>
                  </a:lnTo>
                  <a:lnTo>
                    <a:pt x="0" y="19561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42" name="Freeform 42"/>
            <p:cNvSpPr/>
            <p:nvPr/>
          </p:nvSpPr>
          <p:spPr>
            <a:xfrm>
              <a:off x="0" y="0"/>
              <a:ext cx="195615" cy="195615"/>
            </a:xfrm>
            <a:custGeom>
              <a:avLst/>
              <a:gdLst/>
              <a:ahLst/>
              <a:cxnLst/>
              <a:rect l="l" t="t" r="r" b="b"/>
              <a:pathLst>
                <a:path w="195615" h="195615">
                  <a:moveTo>
                    <a:pt x="0" y="0"/>
                  </a:moveTo>
                  <a:lnTo>
                    <a:pt x="195615" y="0"/>
                  </a:lnTo>
                  <a:lnTo>
                    <a:pt x="195615" y="195615"/>
                  </a:lnTo>
                  <a:lnTo>
                    <a:pt x="0" y="19561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grpSp>
      <p:grpSp>
        <p:nvGrpSpPr>
          <p:cNvPr id="43" name="Group 43"/>
          <p:cNvGrpSpPr/>
          <p:nvPr/>
        </p:nvGrpSpPr>
        <p:grpSpPr>
          <a:xfrm>
            <a:off x="4117848" y="7054162"/>
            <a:ext cx="3283275" cy="1619250"/>
            <a:chOff x="0" y="0"/>
            <a:chExt cx="4377701" cy="2159000"/>
          </a:xfrm>
        </p:grpSpPr>
        <p:sp>
          <p:nvSpPr>
            <p:cNvPr id="44" name="TextBox 44"/>
            <p:cNvSpPr txBox="1"/>
            <p:nvPr/>
          </p:nvSpPr>
          <p:spPr>
            <a:xfrm>
              <a:off x="259227" y="-19050"/>
              <a:ext cx="4118474" cy="2178050"/>
            </a:xfrm>
            <a:prstGeom prst="rect">
              <a:avLst/>
            </a:prstGeom>
          </p:spPr>
          <p:txBody>
            <a:bodyPr lIns="0" tIns="0" rIns="0" bIns="0" rtlCol="0" anchor="t">
              <a:spAutoFit/>
            </a:bodyPr>
            <a:lstStyle/>
            <a:p>
              <a:pPr algn="l">
                <a:lnSpc>
                  <a:spcPts val="1320"/>
                </a:lnSpc>
              </a:pPr>
              <a:r>
                <a:rPr lang="en-US" sz="1100" b="1">
                  <a:solidFill>
                    <a:srgbClr val="000000"/>
                  </a:solidFill>
                  <a:latin typeface="Poppins Bold"/>
                  <a:ea typeface="Poppins Bold"/>
                  <a:cs typeface="Poppins Bold"/>
                  <a:sym typeface="Poppins Bold"/>
                </a:rPr>
                <a:t>Closer to the Transaction and the Data</a:t>
              </a:r>
            </a:p>
            <a:p>
              <a:pPr algn="l">
                <a:lnSpc>
                  <a:spcPts val="1320"/>
                </a:lnSpc>
              </a:pPr>
              <a:r>
                <a:rPr lang="en-US" sz="1100">
                  <a:solidFill>
                    <a:srgbClr val="000000"/>
                  </a:solidFill>
                  <a:latin typeface="Poppins"/>
                  <a:ea typeface="Poppins"/>
                  <a:cs typeface="Poppins"/>
                  <a:sym typeface="Poppins"/>
                </a:rPr>
                <a:t>Operate nearer to authorization, settlement, and funding to unlock richer transaction data and better insight for your platform and merchants.</a:t>
              </a:r>
            </a:p>
            <a:p>
              <a:pPr algn="l">
                <a:lnSpc>
                  <a:spcPts val="1320"/>
                </a:lnSpc>
              </a:pPr>
              <a:r>
                <a:rPr lang="en-US" sz="1100" b="1">
                  <a:solidFill>
                    <a:srgbClr val="000000"/>
                  </a:solidFill>
                  <a:latin typeface="Poppins Bold"/>
                  <a:ea typeface="Poppins Bold"/>
                  <a:cs typeface="Poppins Bold"/>
                  <a:sym typeface="Poppins Bold"/>
                </a:rPr>
                <a:t>Aligned with Card Brands and Innovation</a:t>
              </a:r>
            </a:p>
            <a:p>
              <a:pPr algn="l">
                <a:lnSpc>
                  <a:spcPts val="1320"/>
                </a:lnSpc>
              </a:pPr>
              <a:r>
                <a:rPr lang="en-US" sz="1100">
                  <a:solidFill>
                    <a:srgbClr val="000000"/>
                  </a:solidFill>
                  <a:latin typeface="Poppins"/>
                  <a:ea typeface="Poppins"/>
                  <a:cs typeface="Poppins"/>
                  <a:sym typeface="Poppins"/>
                </a:rPr>
                <a:t>WAS stays close to card network roadmaps and new releases—allowing ISVs to adopt new capabilities faster without re-platforming.</a:t>
              </a:r>
            </a:p>
          </p:txBody>
        </p:sp>
        <p:sp>
          <p:nvSpPr>
            <p:cNvPr id="45" name="Freeform 45"/>
            <p:cNvSpPr/>
            <p:nvPr/>
          </p:nvSpPr>
          <p:spPr>
            <a:xfrm>
              <a:off x="0" y="1089642"/>
              <a:ext cx="195615" cy="195615"/>
            </a:xfrm>
            <a:custGeom>
              <a:avLst/>
              <a:gdLst/>
              <a:ahLst/>
              <a:cxnLst/>
              <a:rect l="l" t="t" r="r" b="b"/>
              <a:pathLst>
                <a:path w="195615" h="195615">
                  <a:moveTo>
                    <a:pt x="0" y="0"/>
                  </a:moveTo>
                  <a:lnTo>
                    <a:pt x="195615" y="0"/>
                  </a:lnTo>
                  <a:lnTo>
                    <a:pt x="195615" y="195616"/>
                  </a:lnTo>
                  <a:lnTo>
                    <a:pt x="0" y="19561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46" name="Freeform 46"/>
            <p:cNvSpPr/>
            <p:nvPr/>
          </p:nvSpPr>
          <p:spPr>
            <a:xfrm>
              <a:off x="0" y="0"/>
              <a:ext cx="195615" cy="195615"/>
            </a:xfrm>
            <a:custGeom>
              <a:avLst/>
              <a:gdLst/>
              <a:ahLst/>
              <a:cxnLst/>
              <a:rect l="l" t="t" r="r" b="b"/>
              <a:pathLst>
                <a:path w="195615" h="195615">
                  <a:moveTo>
                    <a:pt x="0" y="0"/>
                  </a:moveTo>
                  <a:lnTo>
                    <a:pt x="195615" y="0"/>
                  </a:lnTo>
                  <a:lnTo>
                    <a:pt x="195615" y="195615"/>
                  </a:lnTo>
                  <a:lnTo>
                    <a:pt x="0" y="19561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grpSp>
      <p:grpSp>
        <p:nvGrpSpPr>
          <p:cNvPr id="47" name="Group 47"/>
          <p:cNvGrpSpPr/>
          <p:nvPr/>
        </p:nvGrpSpPr>
        <p:grpSpPr>
          <a:xfrm>
            <a:off x="394768" y="6347577"/>
            <a:ext cx="6982864" cy="464415"/>
            <a:chOff x="0" y="0"/>
            <a:chExt cx="2920059" cy="194207"/>
          </a:xfrm>
        </p:grpSpPr>
        <p:sp>
          <p:nvSpPr>
            <p:cNvPr id="48" name="Freeform 48"/>
            <p:cNvSpPr/>
            <p:nvPr/>
          </p:nvSpPr>
          <p:spPr>
            <a:xfrm>
              <a:off x="0" y="0"/>
              <a:ext cx="2920059" cy="194207"/>
            </a:xfrm>
            <a:custGeom>
              <a:avLst/>
              <a:gdLst/>
              <a:ahLst/>
              <a:cxnLst/>
              <a:rect l="l" t="t" r="r" b="b"/>
              <a:pathLst>
                <a:path w="2920059" h="194207">
                  <a:moveTo>
                    <a:pt x="5544" y="0"/>
                  </a:moveTo>
                  <a:lnTo>
                    <a:pt x="2914515" y="0"/>
                  </a:lnTo>
                  <a:cubicBezTo>
                    <a:pt x="2915986" y="0"/>
                    <a:pt x="2917396" y="584"/>
                    <a:pt x="2918435" y="1624"/>
                  </a:cubicBezTo>
                  <a:cubicBezTo>
                    <a:pt x="2919475" y="2663"/>
                    <a:pt x="2920059" y="4073"/>
                    <a:pt x="2920059" y="5544"/>
                  </a:cubicBezTo>
                  <a:lnTo>
                    <a:pt x="2920059" y="188663"/>
                  </a:lnTo>
                  <a:cubicBezTo>
                    <a:pt x="2920059" y="190133"/>
                    <a:pt x="2919475" y="191543"/>
                    <a:pt x="2918435" y="192583"/>
                  </a:cubicBezTo>
                  <a:cubicBezTo>
                    <a:pt x="2917396" y="193623"/>
                    <a:pt x="2915986" y="194207"/>
                    <a:pt x="2914515" y="194207"/>
                  </a:cubicBezTo>
                  <a:lnTo>
                    <a:pt x="5544" y="194207"/>
                  </a:lnTo>
                  <a:cubicBezTo>
                    <a:pt x="4073" y="194207"/>
                    <a:pt x="2663" y="193623"/>
                    <a:pt x="1624" y="192583"/>
                  </a:cubicBezTo>
                  <a:cubicBezTo>
                    <a:pt x="584" y="191543"/>
                    <a:pt x="0" y="190133"/>
                    <a:pt x="0" y="188663"/>
                  </a:cubicBezTo>
                  <a:lnTo>
                    <a:pt x="0" y="5544"/>
                  </a:lnTo>
                  <a:cubicBezTo>
                    <a:pt x="0" y="4073"/>
                    <a:pt x="584" y="2663"/>
                    <a:pt x="1624" y="1624"/>
                  </a:cubicBezTo>
                  <a:cubicBezTo>
                    <a:pt x="2663" y="584"/>
                    <a:pt x="4073" y="0"/>
                    <a:pt x="5544" y="0"/>
                  </a:cubicBezTo>
                  <a:close/>
                </a:path>
              </a:pathLst>
            </a:custGeom>
            <a:solidFill>
              <a:srgbClr val="737373"/>
            </a:solidFill>
            <a:ln cap="sq">
              <a:noFill/>
              <a:prstDash val="solid"/>
              <a:miter/>
            </a:ln>
          </p:spPr>
          <p:txBody>
            <a:bodyPr/>
            <a:lstStyle/>
            <a:p>
              <a:endParaRPr lang="en-US"/>
            </a:p>
          </p:txBody>
        </p:sp>
        <p:sp>
          <p:nvSpPr>
            <p:cNvPr id="49" name="TextBox 49"/>
            <p:cNvSpPr txBox="1"/>
            <p:nvPr/>
          </p:nvSpPr>
          <p:spPr>
            <a:xfrm>
              <a:off x="0" y="-76200"/>
              <a:ext cx="2920059" cy="270407"/>
            </a:xfrm>
            <a:prstGeom prst="rect">
              <a:avLst/>
            </a:prstGeom>
          </p:spPr>
          <p:txBody>
            <a:bodyPr lIns="43536" tIns="43536" rIns="43536" bIns="43536" rtlCol="0" anchor="ctr"/>
            <a:lstStyle/>
            <a:p>
              <a:pPr marL="0" lvl="0" indent="0" algn="ctr">
                <a:lnSpc>
                  <a:spcPts val="1977"/>
                </a:lnSpc>
                <a:spcBef>
                  <a:spcPct val="0"/>
                </a:spcBef>
              </a:pPr>
              <a:endParaRPr/>
            </a:p>
          </p:txBody>
        </p:sp>
      </p:grpSp>
      <p:sp>
        <p:nvSpPr>
          <p:cNvPr id="50" name="Freeform 50"/>
          <p:cNvSpPr/>
          <p:nvPr/>
        </p:nvSpPr>
        <p:spPr>
          <a:xfrm>
            <a:off x="5276408" y="4741343"/>
            <a:ext cx="1752530" cy="287857"/>
          </a:xfrm>
          <a:custGeom>
            <a:avLst/>
            <a:gdLst/>
            <a:ahLst/>
            <a:cxnLst/>
            <a:rect l="l" t="t" r="r" b="b"/>
            <a:pathLst>
              <a:path w="1752530" h="287857">
                <a:moveTo>
                  <a:pt x="0" y="0"/>
                </a:moveTo>
                <a:lnTo>
                  <a:pt x="1752530" y="0"/>
                </a:lnTo>
                <a:lnTo>
                  <a:pt x="1752530" y="287857"/>
                </a:lnTo>
                <a:lnTo>
                  <a:pt x="0" y="287857"/>
                </a:lnTo>
                <a:lnTo>
                  <a:pt x="0" y="0"/>
                </a:lnTo>
                <a:close/>
              </a:path>
            </a:pathLst>
          </a:custGeom>
          <a:blipFill>
            <a:blip r:embed="rId5"/>
            <a:stretch>
              <a:fillRect l="-11981" r="-11981"/>
            </a:stretch>
          </a:blipFill>
          <a:ln cap="sq">
            <a:noFill/>
            <a:prstDash val="solid"/>
            <a:miter/>
          </a:ln>
        </p:spPr>
        <p:txBody>
          <a:bodyPr/>
          <a:lstStyle/>
          <a:p>
            <a:endParaRPr lang="en-US"/>
          </a:p>
        </p:txBody>
      </p:sp>
      <p:grpSp>
        <p:nvGrpSpPr>
          <p:cNvPr id="51" name="Group 51"/>
          <p:cNvGrpSpPr/>
          <p:nvPr/>
        </p:nvGrpSpPr>
        <p:grpSpPr>
          <a:xfrm>
            <a:off x="5102605" y="3865481"/>
            <a:ext cx="2039399" cy="972898"/>
            <a:chOff x="0" y="0"/>
            <a:chExt cx="2719198" cy="1297198"/>
          </a:xfrm>
        </p:grpSpPr>
        <p:grpSp>
          <p:nvGrpSpPr>
            <p:cNvPr id="52" name="Group 52"/>
            <p:cNvGrpSpPr/>
            <p:nvPr/>
          </p:nvGrpSpPr>
          <p:grpSpPr>
            <a:xfrm>
              <a:off x="0" y="240081"/>
              <a:ext cx="2719198" cy="1057117"/>
              <a:chOff x="0" y="0"/>
              <a:chExt cx="852825" cy="331545"/>
            </a:xfrm>
          </p:grpSpPr>
          <p:sp>
            <p:nvSpPr>
              <p:cNvPr id="53" name="Freeform 53"/>
              <p:cNvSpPr/>
              <p:nvPr/>
            </p:nvSpPr>
            <p:spPr>
              <a:xfrm>
                <a:off x="0" y="0"/>
                <a:ext cx="852825" cy="331545"/>
              </a:xfrm>
              <a:custGeom>
                <a:avLst/>
                <a:gdLst/>
                <a:ahLst/>
                <a:cxnLst/>
                <a:rect l="l" t="t" r="r" b="b"/>
                <a:pathLst>
                  <a:path w="852825" h="331545">
                    <a:moveTo>
                      <a:pt x="18981" y="0"/>
                    </a:moveTo>
                    <a:lnTo>
                      <a:pt x="833844" y="0"/>
                    </a:lnTo>
                    <a:cubicBezTo>
                      <a:pt x="838879" y="0"/>
                      <a:pt x="843706" y="2000"/>
                      <a:pt x="847266" y="5559"/>
                    </a:cubicBezTo>
                    <a:cubicBezTo>
                      <a:pt x="850826" y="9119"/>
                      <a:pt x="852825" y="13947"/>
                      <a:pt x="852825" y="18981"/>
                    </a:cubicBezTo>
                    <a:lnTo>
                      <a:pt x="852825" y="312564"/>
                    </a:lnTo>
                    <a:cubicBezTo>
                      <a:pt x="852825" y="323047"/>
                      <a:pt x="844327" y="331545"/>
                      <a:pt x="833844" y="331545"/>
                    </a:cubicBezTo>
                    <a:lnTo>
                      <a:pt x="18981" y="331545"/>
                    </a:lnTo>
                    <a:cubicBezTo>
                      <a:pt x="13947" y="331545"/>
                      <a:pt x="9119" y="329545"/>
                      <a:pt x="5559" y="325985"/>
                    </a:cubicBezTo>
                    <a:cubicBezTo>
                      <a:pt x="2000" y="322426"/>
                      <a:pt x="0" y="317598"/>
                      <a:pt x="0" y="312564"/>
                    </a:cubicBezTo>
                    <a:lnTo>
                      <a:pt x="0" y="18981"/>
                    </a:lnTo>
                    <a:cubicBezTo>
                      <a:pt x="0" y="8498"/>
                      <a:pt x="8498" y="0"/>
                      <a:pt x="18981" y="0"/>
                    </a:cubicBezTo>
                    <a:close/>
                  </a:path>
                </a:pathLst>
              </a:custGeom>
              <a:solidFill>
                <a:srgbClr val="737373"/>
              </a:solidFill>
              <a:ln cap="sq">
                <a:noFill/>
                <a:prstDash val="solid"/>
                <a:miter/>
              </a:ln>
            </p:spPr>
            <p:txBody>
              <a:bodyPr/>
              <a:lstStyle/>
              <a:p>
                <a:endParaRPr lang="en-US"/>
              </a:p>
            </p:txBody>
          </p:sp>
          <p:sp>
            <p:nvSpPr>
              <p:cNvPr id="54" name="TextBox 54"/>
              <p:cNvSpPr txBox="1"/>
              <p:nvPr/>
            </p:nvSpPr>
            <p:spPr>
              <a:xfrm>
                <a:off x="0" y="-76200"/>
                <a:ext cx="852825" cy="407745"/>
              </a:xfrm>
              <a:prstGeom prst="rect">
                <a:avLst/>
              </a:prstGeom>
            </p:spPr>
            <p:txBody>
              <a:bodyPr lIns="43536" tIns="43536" rIns="43536" bIns="43536" rtlCol="0" anchor="ctr"/>
              <a:lstStyle/>
              <a:p>
                <a:pPr marL="0" lvl="0" indent="0" algn="ctr">
                  <a:lnSpc>
                    <a:spcPts val="1977"/>
                  </a:lnSpc>
                  <a:spcBef>
                    <a:spcPct val="0"/>
                  </a:spcBef>
                </a:pPr>
                <a:endParaRPr/>
              </a:p>
            </p:txBody>
          </p:sp>
        </p:grpSp>
        <p:grpSp>
          <p:nvGrpSpPr>
            <p:cNvPr id="55" name="Group 55"/>
            <p:cNvGrpSpPr/>
            <p:nvPr/>
          </p:nvGrpSpPr>
          <p:grpSpPr>
            <a:xfrm>
              <a:off x="143272" y="0"/>
              <a:ext cx="2413926" cy="1205407"/>
              <a:chOff x="0" y="0"/>
              <a:chExt cx="407503" cy="203489"/>
            </a:xfrm>
          </p:grpSpPr>
          <p:sp>
            <p:nvSpPr>
              <p:cNvPr id="56" name="Freeform 56"/>
              <p:cNvSpPr/>
              <p:nvPr/>
            </p:nvSpPr>
            <p:spPr>
              <a:xfrm>
                <a:off x="0" y="0"/>
                <a:ext cx="407503" cy="203489"/>
              </a:xfrm>
              <a:custGeom>
                <a:avLst/>
                <a:gdLst/>
                <a:ahLst/>
                <a:cxnLst/>
                <a:rect l="l" t="t" r="r" b="b"/>
                <a:pathLst>
                  <a:path w="407503" h="203489">
                    <a:moveTo>
                      <a:pt x="42763" y="0"/>
                    </a:moveTo>
                    <a:lnTo>
                      <a:pt x="364741" y="0"/>
                    </a:lnTo>
                    <a:cubicBezTo>
                      <a:pt x="388358" y="0"/>
                      <a:pt x="407503" y="19145"/>
                      <a:pt x="407503" y="42763"/>
                    </a:cubicBezTo>
                    <a:lnTo>
                      <a:pt x="407503" y="160726"/>
                    </a:lnTo>
                    <a:cubicBezTo>
                      <a:pt x="407503" y="172068"/>
                      <a:pt x="402998" y="182944"/>
                      <a:pt x="394978" y="190964"/>
                    </a:cubicBezTo>
                    <a:cubicBezTo>
                      <a:pt x="386959" y="198984"/>
                      <a:pt x="376082" y="203489"/>
                      <a:pt x="364741" y="203489"/>
                    </a:cubicBezTo>
                    <a:lnTo>
                      <a:pt x="42763" y="203489"/>
                    </a:lnTo>
                    <a:cubicBezTo>
                      <a:pt x="31421" y="203489"/>
                      <a:pt x="20544" y="198984"/>
                      <a:pt x="12525" y="190964"/>
                    </a:cubicBezTo>
                    <a:cubicBezTo>
                      <a:pt x="4505" y="182944"/>
                      <a:pt x="0" y="172068"/>
                      <a:pt x="0" y="160726"/>
                    </a:cubicBezTo>
                    <a:lnTo>
                      <a:pt x="0" y="42763"/>
                    </a:lnTo>
                    <a:cubicBezTo>
                      <a:pt x="0" y="31421"/>
                      <a:pt x="4505" y="20544"/>
                      <a:pt x="12525" y="12525"/>
                    </a:cubicBezTo>
                    <a:cubicBezTo>
                      <a:pt x="20544" y="4505"/>
                      <a:pt x="31421" y="0"/>
                      <a:pt x="42763" y="0"/>
                    </a:cubicBezTo>
                    <a:close/>
                  </a:path>
                </a:pathLst>
              </a:custGeom>
              <a:blipFill>
                <a:blip r:embed="rId8"/>
                <a:stretch>
                  <a:fillRect t="-16798" b="-16798"/>
                </a:stretch>
              </a:blipFill>
              <a:ln w="19050" cap="sq">
                <a:solidFill>
                  <a:srgbClr val="FFFFFF"/>
                </a:solidFill>
                <a:prstDash val="solid"/>
                <a:miter/>
              </a:ln>
            </p:spPr>
            <p:txBody>
              <a:bodyPr/>
              <a:lstStyle/>
              <a:p>
                <a:endParaRPr lang="en-US"/>
              </a:p>
            </p:txBody>
          </p:sp>
        </p:grpSp>
      </p:grpSp>
      <p:sp>
        <p:nvSpPr>
          <p:cNvPr id="57" name="Freeform 57"/>
          <p:cNvSpPr/>
          <p:nvPr/>
        </p:nvSpPr>
        <p:spPr>
          <a:xfrm>
            <a:off x="951043" y="5829431"/>
            <a:ext cx="1752530" cy="287857"/>
          </a:xfrm>
          <a:custGeom>
            <a:avLst/>
            <a:gdLst/>
            <a:ahLst/>
            <a:cxnLst/>
            <a:rect l="l" t="t" r="r" b="b"/>
            <a:pathLst>
              <a:path w="1752530" h="287857">
                <a:moveTo>
                  <a:pt x="0" y="0"/>
                </a:moveTo>
                <a:lnTo>
                  <a:pt x="1752530" y="0"/>
                </a:lnTo>
                <a:lnTo>
                  <a:pt x="1752530" y="287857"/>
                </a:lnTo>
                <a:lnTo>
                  <a:pt x="0" y="287857"/>
                </a:lnTo>
                <a:lnTo>
                  <a:pt x="0" y="0"/>
                </a:lnTo>
                <a:close/>
              </a:path>
            </a:pathLst>
          </a:custGeom>
          <a:blipFill>
            <a:blip r:embed="rId5"/>
            <a:stretch>
              <a:fillRect l="-11981" r="-11981"/>
            </a:stretch>
          </a:blipFill>
          <a:ln cap="sq">
            <a:noFill/>
            <a:prstDash val="solid"/>
            <a:miter/>
          </a:ln>
        </p:spPr>
        <p:txBody>
          <a:bodyPr/>
          <a:lstStyle/>
          <a:p>
            <a:endParaRPr lang="en-US"/>
          </a:p>
        </p:txBody>
      </p:sp>
      <p:grpSp>
        <p:nvGrpSpPr>
          <p:cNvPr id="58" name="Group 58"/>
          <p:cNvGrpSpPr/>
          <p:nvPr/>
        </p:nvGrpSpPr>
        <p:grpSpPr>
          <a:xfrm>
            <a:off x="777240" y="4953568"/>
            <a:ext cx="2039399" cy="972898"/>
            <a:chOff x="0" y="0"/>
            <a:chExt cx="2719198" cy="1297198"/>
          </a:xfrm>
        </p:grpSpPr>
        <p:grpSp>
          <p:nvGrpSpPr>
            <p:cNvPr id="59" name="Group 59"/>
            <p:cNvGrpSpPr/>
            <p:nvPr/>
          </p:nvGrpSpPr>
          <p:grpSpPr>
            <a:xfrm>
              <a:off x="0" y="240081"/>
              <a:ext cx="2719198" cy="1057117"/>
              <a:chOff x="0" y="0"/>
              <a:chExt cx="852825" cy="331545"/>
            </a:xfrm>
          </p:grpSpPr>
          <p:sp>
            <p:nvSpPr>
              <p:cNvPr id="60" name="Freeform 60"/>
              <p:cNvSpPr/>
              <p:nvPr/>
            </p:nvSpPr>
            <p:spPr>
              <a:xfrm>
                <a:off x="0" y="0"/>
                <a:ext cx="852825" cy="331545"/>
              </a:xfrm>
              <a:custGeom>
                <a:avLst/>
                <a:gdLst/>
                <a:ahLst/>
                <a:cxnLst/>
                <a:rect l="l" t="t" r="r" b="b"/>
                <a:pathLst>
                  <a:path w="852825" h="331545">
                    <a:moveTo>
                      <a:pt x="18981" y="0"/>
                    </a:moveTo>
                    <a:lnTo>
                      <a:pt x="833844" y="0"/>
                    </a:lnTo>
                    <a:cubicBezTo>
                      <a:pt x="838879" y="0"/>
                      <a:pt x="843706" y="2000"/>
                      <a:pt x="847266" y="5559"/>
                    </a:cubicBezTo>
                    <a:cubicBezTo>
                      <a:pt x="850826" y="9119"/>
                      <a:pt x="852825" y="13947"/>
                      <a:pt x="852825" y="18981"/>
                    </a:cubicBezTo>
                    <a:lnTo>
                      <a:pt x="852825" y="312564"/>
                    </a:lnTo>
                    <a:cubicBezTo>
                      <a:pt x="852825" y="323047"/>
                      <a:pt x="844327" y="331545"/>
                      <a:pt x="833844" y="331545"/>
                    </a:cubicBezTo>
                    <a:lnTo>
                      <a:pt x="18981" y="331545"/>
                    </a:lnTo>
                    <a:cubicBezTo>
                      <a:pt x="13947" y="331545"/>
                      <a:pt x="9119" y="329545"/>
                      <a:pt x="5559" y="325985"/>
                    </a:cubicBezTo>
                    <a:cubicBezTo>
                      <a:pt x="2000" y="322426"/>
                      <a:pt x="0" y="317598"/>
                      <a:pt x="0" y="312564"/>
                    </a:cubicBezTo>
                    <a:lnTo>
                      <a:pt x="0" y="18981"/>
                    </a:lnTo>
                    <a:cubicBezTo>
                      <a:pt x="0" y="8498"/>
                      <a:pt x="8498" y="0"/>
                      <a:pt x="18981" y="0"/>
                    </a:cubicBezTo>
                    <a:close/>
                  </a:path>
                </a:pathLst>
              </a:custGeom>
              <a:solidFill>
                <a:srgbClr val="737373"/>
              </a:solidFill>
              <a:ln cap="sq">
                <a:noFill/>
                <a:prstDash val="solid"/>
                <a:miter/>
              </a:ln>
            </p:spPr>
            <p:txBody>
              <a:bodyPr/>
              <a:lstStyle/>
              <a:p>
                <a:endParaRPr lang="en-US"/>
              </a:p>
            </p:txBody>
          </p:sp>
          <p:sp>
            <p:nvSpPr>
              <p:cNvPr id="61" name="TextBox 61"/>
              <p:cNvSpPr txBox="1"/>
              <p:nvPr/>
            </p:nvSpPr>
            <p:spPr>
              <a:xfrm>
                <a:off x="0" y="-76200"/>
                <a:ext cx="852825" cy="407745"/>
              </a:xfrm>
              <a:prstGeom prst="rect">
                <a:avLst/>
              </a:prstGeom>
            </p:spPr>
            <p:txBody>
              <a:bodyPr lIns="43536" tIns="43536" rIns="43536" bIns="43536" rtlCol="0" anchor="ctr"/>
              <a:lstStyle/>
              <a:p>
                <a:pPr marL="0" lvl="0" indent="0" algn="ctr">
                  <a:lnSpc>
                    <a:spcPts val="1977"/>
                  </a:lnSpc>
                  <a:spcBef>
                    <a:spcPct val="0"/>
                  </a:spcBef>
                </a:pPr>
                <a:endParaRPr/>
              </a:p>
            </p:txBody>
          </p:sp>
        </p:grpSp>
        <p:grpSp>
          <p:nvGrpSpPr>
            <p:cNvPr id="62" name="Group 62"/>
            <p:cNvGrpSpPr/>
            <p:nvPr/>
          </p:nvGrpSpPr>
          <p:grpSpPr>
            <a:xfrm>
              <a:off x="143272" y="0"/>
              <a:ext cx="2413926" cy="1205407"/>
              <a:chOff x="0" y="0"/>
              <a:chExt cx="407503" cy="203489"/>
            </a:xfrm>
          </p:grpSpPr>
          <p:sp>
            <p:nvSpPr>
              <p:cNvPr id="63" name="Freeform 63"/>
              <p:cNvSpPr/>
              <p:nvPr/>
            </p:nvSpPr>
            <p:spPr>
              <a:xfrm>
                <a:off x="0" y="0"/>
                <a:ext cx="407503" cy="203489"/>
              </a:xfrm>
              <a:custGeom>
                <a:avLst/>
                <a:gdLst/>
                <a:ahLst/>
                <a:cxnLst/>
                <a:rect l="l" t="t" r="r" b="b"/>
                <a:pathLst>
                  <a:path w="407503" h="203489">
                    <a:moveTo>
                      <a:pt x="42763" y="0"/>
                    </a:moveTo>
                    <a:lnTo>
                      <a:pt x="364741" y="0"/>
                    </a:lnTo>
                    <a:cubicBezTo>
                      <a:pt x="388358" y="0"/>
                      <a:pt x="407503" y="19145"/>
                      <a:pt x="407503" y="42763"/>
                    </a:cubicBezTo>
                    <a:lnTo>
                      <a:pt x="407503" y="160726"/>
                    </a:lnTo>
                    <a:cubicBezTo>
                      <a:pt x="407503" y="172068"/>
                      <a:pt x="402998" y="182944"/>
                      <a:pt x="394978" y="190964"/>
                    </a:cubicBezTo>
                    <a:cubicBezTo>
                      <a:pt x="386959" y="198984"/>
                      <a:pt x="376082" y="203489"/>
                      <a:pt x="364741" y="203489"/>
                    </a:cubicBezTo>
                    <a:lnTo>
                      <a:pt x="42763" y="203489"/>
                    </a:lnTo>
                    <a:cubicBezTo>
                      <a:pt x="31421" y="203489"/>
                      <a:pt x="20544" y="198984"/>
                      <a:pt x="12525" y="190964"/>
                    </a:cubicBezTo>
                    <a:cubicBezTo>
                      <a:pt x="4505" y="182944"/>
                      <a:pt x="0" y="172068"/>
                      <a:pt x="0" y="160726"/>
                    </a:cubicBezTo>
                    <a:lnTo>
                      <a:pt x="0" y="42763"/>
                    </a:lnTo>
                    <a:cubicBezTo>
                      <a:pt x="0" y="31421"/>
                      <a:pt x="4505" y="20544"/>
                      <a:pt x="12525" y="12525"/>
                    </a:cubicBezTo>
                    <a:cubicBezTo>
                      <a:pt x="20544" y="4505"/>
                      <a:pt x="31421" y="0"/>
                      <a:pt x="42763" y="0"/>
                    </a:cubicBezTo>
                    <a:close/>
                  </a:path>
                </a:pathLst>
              </a:custGeom>
              <a:blipFill>
                <a:blip r:embed="rId9"/>
                <a:stretch>
                  <a:fillRect t="-6322" b="-6322"/>
                </a:stretch>
              </a:blipFill>
              <a:ln w="19050" cap="sq">
                <a:solidFill>
                  <a:srgbClr val="FFFFFF"/>
                </a:solidFill>
                <a:prstDash val="solid"/>
                <a:miter/>
              </a:ln>
            </p:spPr>
            <p:txBody>
              <a:bodyPr/>
              <a:lstStyle/>
              <a:p>
                <a:endParaRPr lang="en-US"/>
              </a:p>
            </p:txBody>
          </p:sp>
        </p:grpSp>
      </p:grpSp>
      <p:sp>
        <p:nvSpPr>
          <p:cNvPr id="64" name="TextBox 64"/>
          <p:cNvSpPr txBox="1"/>
          <p:nvPr/>
        </p:nvSpPr>
        <p:spPr>
          <a:xfrm>
            <a:off x="2911799" y="5158681"/>
            <a:ext cx="4225075" cy="679450"/>
          </a:xfrm>
          <a:prstGeom prst="rect">
            <a:avLst/>
          </a:prstGeom>
        </p:spPr>
        <p:txBody>
          <a:bodyPr lIns="0" tIns="0" rIns="0" bIns="0" rtlCol="0" anchor="t">
            <a:spAutoFit/>
          </a:bodyPr>
          <a:lstStyle/>
          <a:p>
            <a:pPr algn="l">
              <a:lnSpc>
                <a:spcPts val="1100"/>
              </a:lnSpc>
            </a:pPr>
            <a:r>
              <a:rPr lang="en-US" sz="1000">
                <a:solidFill>
                  <a:srgbClr val="000000"/>
                </a:solidFill>
                <a:latin typeface="Poppins"/>
                <a:ea typeface="Poppins"/>
                <a:cs typeface="Poppins"/>
                <a:sym typeface="Poppins"/>
              </a:rPr>
              <a:t>Payments ownership including economics and structure, without sub‑merchant dependency. By connecting directly to the issuer and remaining aligned with card networks, WAS keeps ISVs closer to transaction data, and emerging payment capabilities while fully managing acquiring and compliance complexity.</a:t>
            </a:r>
          </a:p>
        </p:txBody>
      </p:sp>
      <p:sp>
        <p:nvSpPr>
          <p:cNvPr id="65" name="TextBox 65"/>
          <p:cNvSpPr txBox="1"/>
          <p:nvPr/>
        </p:nvSpPr>
        <p:spPr>
          <a:xfrm>
            <a:off x="2911799" y="3123632"/>
            <a:ext cx="4381611" cy="546100"/>
          </a:xfrm>
          <a:prstGeom prst="rect">
            <a:avLst/>
          </a:prstGeom>
        </p:spPr>
        <p:txBody>
          <a:bodyPr lIns="0" tIns="0" rIns="0" bIns="0" rtlCol="0" anchor="t">
            <a:spAutoFit/>
          </a:bodyPr>
          <a:lstStyle/>
          <a:p>
            <a:pPr algn="l">
              <a:lnSpc>
                <a:spcPts val="1100"/>
              </a:lnSpc>
            </a:pPr>
            <a:r>
              <a:rPr lang="en-US" sz="1000">
                <a:solidFill>
                  <a:srgbClr val="000000"/>
                </a:solidFill>
                <a:latin typeface="Poppins"/>
                <a:ea typeface="Poppins"/>
                <a:cs typeface="Poppins"/>
                <a:sym typeface="Poppins"/>
              </a:rPr>
              <a:t>Monetize payments with confidence by providing partner‑ready sales enablement, compliant messaging, and go‑to‑market support, empowering sales teams to sell embedded payments without added operational burden.</a:t>
            </a:r>
          </a:p>
        </p:txBody>
      </p:sp>
      <p:sp>
        <p:nvSpPr>
          <p:cNvPr id="66" name="TextBox 66"/>
          <p:cNvSpPr txBox="1"/>
          <p:nvPr/>
        </p:nvSpPr>
        <p:spPr>
          <a:xfrm>
            <a:off x="706383" y="2203835"/>
            <a:ext cx="6359634" cy="438150"/>
          </a:xfrm>
          <a:prstGeom prst="rect">
            <a:avLst/>
          </a:prstGeom>
        </p:spPr>
        <p:txBody>
          <a:bodyPr lIns="0" tIns="0" rIns="0" bIns="0" rtlCol="0" anchor="t">
            <a:spAutoFit/>
          </a:bodyPr>
          <a:lstStyle/>
          <a:p>
            <a:pPr algn="ctr">
              <a:lnSpc>
                <a:spcPts val="1680"/>
              </a:lnSpc>
            </a:pPr>
            <a:r>
              <a:rPr lang="en-US" sz="1400" b="1">
                <a:solidFill>
                  <a:srgbClr val="000000"/>
                </a:solidFill>
                <a:latin typeface="Poppins Bold"/>
                <a:ea typeface="Poppins Bold"/>
                <a:cs typeface="Poppins Bold"/>
                <a:sym typeface="Poppins Bold"/>
              </a:rPr>
              <a:t>WAS IS DESIGNED FOR ISVS WHO WANT TO MONETIZE PAYMENTS WITH CONTROL, WITHOUT BECOMING A PAYMENTS COMPANY.</a:t>
            </a:r>
          </a:p>
        </p:txBody>
      </p:sp>
      <p:sp>
        <p:nvSpPr>
          <p:cNvPr id="67" name="TextBox 67"/>
          <p:cNvSpPr txBox="1"/>
          <p:nvPr/>
        </p:nvSpPr>
        <p:spPr>
          <a:xfrm>
            <a:off x="1963052" y="350077"/>
            <a:ext cx="5246644" cy="1341755"/>
          </a:xfrm>
          <a:prstGeom prst="rect">
            <a:avLst/>
          </a:prstGeom>
        </p:spPr>
        <p:txBody>
          <a:bodyPr lIns="0" tIns="0" rIns="0" bIns="0" rtlCol="0" anchor="t">
            <a:spAutoFit/>
          </a:bodyPr>
          <a:lstStyle/>
          <a:p>
            <a:pPr algn="just">
              <a:lnSpc>
                <a:spcPts val="1540"/>
              </a:lnSpc>
            </a:pPr>
            <a:r>
              <a:rPr lang="en-US" sz="1400" spc="28">
                <a:solidFill>
                  <a:srgbClr val="FFFFFF"/>
                </a:solidFill>
                <a:latin typeface="Raleway"/>
                <a:ea typeface="Raleway"/>
                <a:cs typeface="Raleway"/>
                <a:sym typeface="Raleway"/>
              </a:rPr>
              <a:t>Built for ISVs who want ownership of their payments, but don’t want to become a payments company. WAS delivers a single acquiring relationship that owns underwriting, risk, compliance, processing, settlement, funding, reporting, and support. This unified model enables ISVs to embed payments seamlessly, scale with confidence while provide complete ownership of the payments through your software.</a:t>
            </a:r>
          </a:p>
        </p:txBody>
      </p:sp>
      <p:sp>
        <p:nvSpPr>
          <p:cNvPr id="68" name="TextBox 68"/>
          <p:cNvSpPr txBox="1"/>
          <p:nvPr/>
        </p:nvSpPr>
        <p:spPr>
          <a:xfrm>
            <a:off x="1902065" y="6414252"/>
            <a:ext cx="3968270" cy="257175"/>
          </a:xfrm>
          <a:prstGeom prst="rect">
            <a:avLst/>
          </a:prstGeom>
        </p:spPr>
        <p:txBody>
          <a:bodyPr lIns="0" tIns="0" rIns="0" bIns="0" rtlCol="0" anchor="t">
            <a:spAutoFit/>
          </a:bodyPr>
          <a:lstStyle/>
          <a:p>
            <a:pPr algn="ctr">
              <a:lnSpc>
                <a:spcPts val="1920"/>
              </a:lnSpc>
            </a:pPr>
            <a:r>
              <a:rPr lang="en-US" sz="1600" b="1">
                <a:solidFill>
                  <a:srgbClr val="FFFFFF"/>
                </a:solidFill>
                <a:latin typeface="Poppins Bold"/>
                <a:ea typeface="Poppins Bold"/>
                <a:cs typeface="Poppins Bold"/>
                <a:sym typeface="Poppins Bold"/>
              </a:rPr>
              <a:t>Why ISV’s Choose WAS</a:t>
            </a:r>
          </a:p>
        </p:txBody>
      </p:sp>
      <p:sp>
        <p:nvSpPr>
          <p:cNvPr id="69" name="TextBox 69"/>
          <p:cNvSpPr txBox="1"/>
          <p:nvPr/>
        </p:nvSpPr>
        <p:spPr>
          <a:xfrm>
            <a:off x="642725" y="4141157"/>
            <a:ext cx="4381611" cy="546100"/>
          </a:xfrm>
          <a:prstGeom prst="rect">
            <a:avLst/>
          </a:prstGeom>
        </p:spPr>
        <p:txBody>
          <a:bodyPr lIns="0" tIns="0" rIns="0" bIns="0" rtlCol="0" anchor="t">
            <a:spAutoFit/>
          </a:bodyPr>
          <a:lstStyle/>
          <a:p>
            <a:pPr algn="l">
              <a:lnSpc>
                <a:spcPts val="1100"/>
              </a:lnSpc>
            </a:pPr>
            <a:r>
              <a:rPr lang="en-US" sz="1000">
                <a:solidFill>
                  <a:srgbClr val="000000"/>
                </a:solidFill>
                <a:latin typeface="Poppins"/>
                <a:ea typeface="Poppins"/>
                <a:cs typeface="Poppins"/>
                <a:sym typeface="Poppins"/>
              </a:rPr>
              <a:t>WAS enables ISVs to treat payments as a built‑in platform capability, rather than an operational burden, delivering revenue participation and control without the overhead of becoming regulated, underwriting merchants, or managing ongoing payments risk.</a:t>
            </a:r>
          </a:p>
        </p:txBody>
      </p:sp>
      <p:grpSp>
        <p:nvGrpSpPr>
          <p:cNvPr id="70" name="Group 70"/>
          <p:cNvGrpSpPr/>
          <p:nvPr/>
        </p:nvGrpSpPr>
        <p:grpSpPr>
          <a:xfrm>
            <a:off x="139060" y="722107"/>
            <a:ext cx="1475685" cy="540470"/>
            <a:chOff x="0" y="0"/>
            <a:chExt cx="1967580" cy="720626"/>
          </a:xfrm>
        </p:grpSpPr>
        <p:sp>
          <p:nvSpPr>
            <p:cNvPr id="71" name="Freeform 71"/>
            <p:cNvSpPr/>
            <p:nvPr/>
          </p:nvSpPr>
          <p:spPr>
            <a:xfrm>
              <a:off x="0" y="0"/>
              <a:ext cx="1967580" cy="720626"/>
            </a:xfrm>
            <a:custGeom>
              <a:avLst/>
              <a:gdLst/>
              <a:ahLst/>
              <a:cxnLst/>
              <a:rect l="l" t="t" r="r" b="b"/>
              <a:pathLst>
                <a:path w="1967580" h="720626">
                  <a:moveTo>
                    <a:pt x="0" y="0"/>
                  </a:moveTo>
                  <a:lnTo>
                    <a:pt x="1967580" y="0"/>
                  </a:lnTo>
                  <a:lnTo>
                    <a:pt x="1967580" y="720626"/>
                  </a:lnTo>
                  <a:lnTo>
                    <a:pt x="0" y="720626"/>
                  </a:lnTo>
                  <a:lnTo>
                    <a:pt x="0" y="0"/>
                  </a:lnTo>
                  <a:close/>
                </a:path>
              </a:pathLst>
            </a:custGeom>
            <a:blipFill>
              <a:blip>
                <a:extLst>
                  <a:ext uri="{96DAC541-7B7A-43D3-8B79-37D633B846F1}">
                    <asvg:svgBlip xmlns:asvg="http://schemas.microsoft.com/office/drawing/2016/SVG/main" r:embed="rId10"/>
                  </a:ext>
                </a:extLst>
              </a:blip>
              <a:stretch>
                <a:fillRect/>
              </a:stretch>
            </a:blipFill>
            <a:ln w="19050" cap="sq">
              <a:solidFill>
                <a:srgbClr val="737373"/>
              </a:solidFill>
              <a:prstDash val="lgDash"/>
              <a:miter/>
            </a:ln>
          </p:spPr>
          <p:txBody>
            <a:bodyPr/>
            <a:lstStyle/>
            <a:p>
              <a:endParaRPr lang="en-US"/>
            </a:p>
          </p:txBody>
        </p:sp>
        <p:sp>
          <p:nvSpPr>
            <p:cNvPr id="72" name="TextBox 72"/>
            <p:cNvSpPr txBox="1"/>
            <p:nvPr/>
          </p:nvSpPr>
          <p:spPr>
            <a:xfrm>
              <a:off x="0" y="29806"/>
              <a:ext cx="1967580" cy="632439"/>
            </a:xfrm>
            <a:prstGeom prst="rect">
              <a:avLst/>
            </a:prstGeom>
          </p:spPr>
          <p:txBody>
            <a:bodyPr lIns="0" tIns="0" rIns="0" bIns="0" rtlCol="0" anchor="t">
              <a:spAutoFit/>
            </a:bodyPr>
            <a:lstStyle/>
            <a:p>
              <a:pPr algn="ctr">
                <a:lnSpc>
                  <a:spcPts val="1957"/>
                </a:lnSpc>
              </a:pPr>
              <a:r>
                <a:rPr lang="en-US" sz="1398" b="1">
                  <a:solidFill>
                    <a:srgbClr val="737373"/>
                  </a:solidFill>
                  <a:latin typeface="Raleway Bold"/>
                  <a:ea typeface="Raleway Bold"/>
                  <a:cs typeface="Raleway Bold"/>
                  <a:sym typeface="Raleway Bold"/>
                </a:rPr>
                <a:t>Insert LOGO Here</a:t>
              </a:r>
            </a:p>
          </p:txBody>
        </p:sp>
      </p:grpSp>
      <p:grpSp>
        <p:nvGrpSpPr>
          <p:cNvPr id="73" name="Group 73"/>
          <p:cNvGrpSpPr/>
          <p:nvPr/>
        </p:nvGrpSpPr>
        <p:grpSpPr>
          <a:xfrm>
            <a:off x="445275" y="9303887"/>
            <a:ext cx="1222187" cy="572453"/>
            <a:chOff x="0" y="0"/>
            <a:chExt cx="1629583" cy="763271"/>
          </a:xfrm>
        </p:grpSpPr>
        <p:sp>
          <p:nvSpPr>
            <p:cNvPr id="74" name="Freeform 74"/>
            <p:cNvSpPr/>
            <p:nvPr/>
          </p:nvSpPr>
          <p:spPr>
            <a:xfrm>
              <a:off x="0" y="0"/>
              <a:ext cx="1629583" cy="763271"/>
            </a:xfrm>
            <a:custGeom>
              <a:avLst/>
              <a:gdLst/>
              <a:ahLst/>
              <a:cxnLst/>
              <a:rect l="l" t="t" r="r" b="b"/>
              <a:pathLst>
                <a:path w="1629583" h="763271">
                  <a:moveTo>
                    <a:pt x="0" y="0"/>
                  </a:moveTo>
                  <a:lnTo>
                    <a:pt x="1629583" y="0"/>
                  </a:lnTo>
                  <a:lnTo>
                    <a:pt x="1629583" y="763271"/>
                  </a:lnTo>
                  <a:lnTo>
                    <a:pt x="0" y="763271"/>
                  </a:lnTo>
                  <a:lnTo>
                    <a:pt x="0" y="0"/>
                  </a:lnTo>
                  <a:close/>
                </a:path>
              </a:pathLst>
            </a:custGeom>
            <a:blipFill>
              <a:blip>
                <a:extLst>
                  <a:ext uri="{96DAC541-7B7A-43D3-8B79-37D633B846F1}">
                    <asvg:svgBlip xmlns:asvg="http://schemas.microsoft.com/office/drawing/2016/SVG/main" r:embed="rId11"/>
                  </a:ext>
                </a:extLst>
              </a:blip>
              <a:stretch>
                <a:fillRect l="-13943" r="-13943"/>
              </a:stretch>
            </a:blipFill>
            <a:ln w="19050" cap="sq">
              <a:solidFill>
                <a:srgbClr val="FFFFFF"/>
              </a:solidFill>
              <a:prstDash val="lgDash"/>
              <a:miter/>
            </a:ln>
          </p:spPr>
          <p:txBody>
            <a:bodyPr/>
            <a:lstStyle/>
            <a:p>
              <a:endParaRPr lang="en-US"/>
            </a:p>
          </p:txBody>
        </p:sp>
        <p:sp>
          <p:nvSpPr>
            <p:cNvPr id="75" name="TextBox 75"/>
            <p:cNvSpPr txBox="1"/>
            <p:nvPr/>
          </p:nvSpPr>
          <p:spPr>
            <a:xfrm>
              <a:off x="0" y="46568"/>
              <a:ext cx="1629583" cy="641561"/>
            </a:xfrm>
            <a:prstGeom prst="rect">
              <a:avLst/>
            </a:prstGeom>
          </p:spPr>
          <p:txBody>
            <a:bodyPr lIns="0" tIns="0" rIns="0" bIns="0" rtlCol="0" anchor="t">
              <a:spAutoFit/>
            </a:bodyPr>
            <a:lstStyle/>
            <a:p>
              <a:pPr algn="ctr">
                <a:lnSpc>
                  <a:spcPts val="1960"/>
                </a:lnSpc>
              </a:pPr>
              <a:r>
                <a:rPr lang="en-US" sz="1400" b="1">
                  <a:solidFill>
                    <a:srgbClr val="FFFFFF"/>
                  </a:solidFill>
                  <a:latin typeface="Raleway Bold"/>
                  <a:ea typeface="Raleway Bold"/>
                  <a:cs typeface="Raleway Bold"/>
                  <a:sym typeface="Raleway Bold"/>
                </a:rPr>
                <a:t>Insert LOGO Here</a:t>
              </a:r>
            </a:p>
          </p:txBody>
        </p:sp>
      </p:grpSp>
      <p:grpSp>
        <p:nvGrpSpPr>
          <p:cNvPr id="76" name="Group 76"/>
          <p:cNvGrpSpPr/>
          <p:nvPr/>
        </p:nvGrpSpPr>
        <p:grpSpPr>
          <a:xfrm>
            <a:off x="1780111" y="9427712"/>
            <a:ext cx="5558636" cy="324803"/>
            <a:chOff x="0" y="0"/>
            <a:chExt cx="7411514" cy="433071"/>
          </a:xfrm>
        </p:grpSpPr>
        <p:sp>
          <p:nvSpPr>
            <p:cNvPr id="77" name="Freeform 77"/>
            <p:cNvSpPr/>
            <p:nvPr/>
          </p:nvSpPr>
          <p:spPr>
            <a:xfrm>
              <a:off x="0" y="0"/>
              <a:ext cx="7411514" cy="433071"/>
            </a:xfrm>
            <a:custGeom>
              <a:avLst/>
              <a:gdLst/>
              <a:ahLst/>
              <a:cxnLst/>
              <a:rect l="l" t="t" r="r" b="b"/>
              <a:pathLst>
                <a:path w="7411514" h="433071">
                  <a:moveTo>
                    <a:pt x="0" y="0"/>
                  </a:moveTo>
                  <a:lnTo>
                    <a:pt x="7411514" y="0"/>
                  </a:lnTo>
                  <a:lnTo>
                    <a:pt x="7411514" y="433071"/>
                  </a:lnTo>
                  <a:lnTo>
                    <a:pt x="0" y="433071"/>
                  </a:lnTo>
                  <a:lnTo>
                    <a:pt x="0" y="0"/>
                  </a:lnTo>
                  <a:close/>
                </a:path>
              </a:pathLst>
            </a:custGeom>
            <a:blipFill>
              <a:blip>
                <a:extLst>
                  <a:ext uri="{96DAC541-7B7A-43D3-8B79-37D633B846F1}">
                    <asvg:svgBlip xmlns:asvg="http://schemas.microsoft.com/office/drawing/2016/SVG/main" r:embed="rId11"/>
                  </a:ext>
                </a:extLst>
              </a:blip>
              <a:stretch>
                <a:fillRect t="-263397" b="-263397"/>
              </a:stretch>
            </a:blipFill>
            <a:ln w="19050" cap="sq">
              <a:solidFill>
                <a:srgbClr val="FFFFFF"/>
              </a:solidFill>
              <a:prstDash val="lgDash"/>
              <a:miter/>
            </a:ln>
          </p:spPr>
          <p:txBody>
            <a:bodyPr/>
            <a:lstStyle/>
            <a:p>
              <a:endParaRPr lang="en-US"/>
            </a:p>
          </p:txBody>
        </p:sp>
        <p:sp>
          <p:nvSpPr>
            <p:cNvPr id="78" name="TextBox 78"/>
            <p:cNvSpPr txBox="1"/>
            <p:nvPr/>
          </p:nvSpPr>
          <p:spPr>
            <a:xfrm>
              <a:off x="0" y="46568"/>
              <a:ext cx="7411514" cy="311361"/>
            </a:xfrm>
            <a:prstGeom prst="rect">
              <a:avLst/>
            </a:prstGeom>
          </p:spPr>
          <p:txBody>
            <a:bodyPr lIns="0" tIns="0" rIns="0" bIns="0" rtlCol="0" anchor="t">
              <a:spAutoFit/>
            </a:bodyPr>
            <a:lstStyle/>
            <a:p>
              <a:pPr algn="ctr">
                <a:lnSpc>
                  <a:spcPts val="1960"/>
                </a:lnSpc>
              </a:pPr>
              <a:r>
                <a:rPr lang="en-US" sz="1400" b="1">
                  <a:solidFill>
                    <a:srgbClr val="FFFFFF"/>
                  </a:solidFill>
                  <a:latin typeface="Raleway Bold"/>
                  <a:ea typeface="Raleway Bold"/>
                  <a:cs typeface="Raleway Bold"/>
                  <a:sym typeface="Raleway Bold"/>
                </a:rPr>
                <a:t>Insert Contact Information Here</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339</Words>
  <Application>Microsoft Office PowerPoint</Application>
  <PresentationFormat>Custom</PresentationFormat>
  <Paragraphs>17</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Raleway</vt:lpstr>
      <vt:lpstr>Calibri</vt:lpstr>
      <vt:lpstr>Raleway Bold</vt:lpstr>
      <vt:lpstr>Poppins Bold</vt:lpstr>
      <vt:lpstr>Poppins</vt:lpstr>
      <vt:lpstr>Arial</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 Platform One Pager - ISV (Co-Brandable)</dc:title>
  <cp:lastModifiedBy>David Bohan</cp:lastModifiedBy>
  <cp:revision>1</cp:revision>
  <dcterms:created xsi:type="dcterms:W3CDTF">2006-08-16T00:00:00Z</dcterms:created>
  <dcterms:modified xsi:type="dcterms:W3CDTF">2026-06-29T16:01:46Z</dcterms:modified>
  <dc:identifier>DAHMMkuSV28</dc:identifier>
</cp:coreProperties>
</file>