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7772400" cy="10058400"/>
  <p:notesSz cx="6858000" cy="9144000"/>
  <p:embeddedFontLst>
    <p:embeddedFont>
      <p:font typeface="Poppins" panose="00000500000000000000" pitchFamily="2" charset="0"/>
      <p:regular r:id="rId3"/>
    </p:embeddedFont>
    <p:embeddedFont>
      <p:font typeface="Poppins Bold" panose="020B0604020202020204" charset="0"/>
      <p:regular r:id="rId4"/>
    </p:embeddedFont>
    <p:embeddedFont>
      <p:font typeface="Raleway" pitchFamily="2" charset="0"/>
      <p:regular r:id="rId5"/>
    </p:embeddedFont>
    <p:embeddedFont>
      <p:font typeface="Raleway Bold" panose="020B0604020202020204" charset="0"/>
      <p:regular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2" d="100"/>
          <a:sy n="72" d="100"/>
        </p:scale>
        <p:origin x="303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11" Type="http://schemas.microsoft.com/office/2016/11/relationships/changesInfo" Target="changesInfos/changesInfo1.xml"/><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Bohan" userId="1630d24c-4ef5-424e-b331-a68d0d7e6c2f" providerId="ADAL" clId="{C429DFF7-FEDA-4063-9149-9E397CFBEEC9}"/>
    <pc:docChg chg="modSld">
      <pc:chgData name="David Bohan" userId="1630d24c-4ef5-424e-b331-a68d0d7e6c2f" providerId="ADAL" clId="{C429DFF7-FEDA-4063-9149-9E397CFBEEC9}" dt="2026-06-29T16:04:23.583" v="9" actId="14100"/>
      <pc:docMkLst>
        <pc:docMk/>
      </pc:docMkLst>
      <pc:sldChg chg="modSp mod">
        <pc:chgData name="David Bohan" userId="1630d24c-4ef5-424e-b331-a68d0d7e6c2f" providerId="ADAL" clId="{C429DFF7-FEDA-4063-9149-9E397CFBEEC9}" dt="2026-06-29T16:04:23.583" v="9" actId="14100"/>
        <pc:sldMkLst>
          <pc:docMk/>
          <pc:sldMk cId="0" sldId="256"/>
        </pc:sldMkLst>
        <pc:spChg chg="mod">
          <ac:chgData name="David Bohan" userId="1630d24c-4ef5-424e-b331-a68d0d7e6c2f" providerId="ADAL" clId="{C429DFF7-FEDA-4063-9149-9E397CFBEEC9}" dt="2026-06-29T16:04:07.874" v="8" actId="14100"/>
          <ac:spMkLst>
            <pc:docMk/>
            <pc:sldMk cId="0" sldId="256"/>
            <ac:spMk id="14" creationId="{00000000-0000-0000-0000-000000000000}"/>
          </ac:spMkLst>
        </pc:spChg>
        <pc:spChg chg="mod">
          <ac:chgData name="David Bohan" userId="1630d24c-4ef5-424e-b331-a68d0d7e6c2f" providerId="ADAL" clId="{C429DFF7-FEDA-4063-9149-9E397CFBEEC9}" dt="2026-06-29T16:03:36.087" v="1" actId="14100"/>
          <ac:spMkLst>
            <pc:docMk/>
            <pc:sldMk cId="0" sldId="256"/>
            <ac:spMk id="41" creationId="{00000000-0000-0000-0000-000000000000}"/>
          </ac:spMkLst>
        </pc:spChg>
        <pc:spChg chg="mod">
          <ac:chgData name="David Bohan" userId="1630d24c-4ef5-424e-b331-a68d0d7e6c2f" providerId="ADAL" clId="{C429DFF7-FEDA-4063-9149-9E397CFBEEC9}" dt="2026-06-29T16:03:30.007" v="0" actId="14100"/>
          <ac:spMkLst>
            <pc:docMk/>
            <pc:sldMk cId="0" sldId="256"/>
            <ac:spMk id="47" creationId="{00000000-0000-0000-0000-000000000000}"/>
          </ac:spMkLst>
        </pc:spChg>
        <pc:grpChg chg="mod">
          <ac:chgData name="David Bohan" userId="1630d24c-4ef5-424e-b331-a68d0d7e6c2f" providerId="ADAL" clId="{C429DFF7-FEDA-4063-9149-9E397CFBEEC9}" dt="2026-06-29T16:04:23.583" v="9" actId="14100"/>
          <ac:grpSpMkLst>
            <pc:docMk/>
            <pc:sldMk cId="0" sldId="256"/>
            <ac:grpSpMk id="3" creationId="{00000000-0000-0000-0000-000000000000}"/>
          </ac:grpSpMkLst>
        </pc:grpChg>
        <pc:grpChg chg="mod">
          <ac:chgData name="David Bohan" userId="1630d24c-4ef5-424e-b331-a68d0d7e6c2f" providerId="ADAL" clId="{C429DFF7-FEDA-4063-9149-9E397CFBEEC9}" dt="2026-06-29T16:03:53.570" v="4" actId="14100"/>
          <ac:grpSpMkLst>
            <pc:docMk/>
            <pc:sldMk cId="0" sldId="256"/>
            <ac:grpSpMk id="11" creationId="{00000000-0000-0000-0000-000000000000}"/>
          </ac:grpSpMkLst>
        </pc:grpChg>
        <pc:grpChg chg="mod">
          <ac:chgData name="David Bohan" userId="1630d24c-4ef5-424e-b331-a68d0d7e6c2f" providerId="ADAL" clId="{C429DFF7-FEDA-4063-9149-9E397CFBEEC9}" dt="2026-06-29T16:03:41.380" v="3" actId="1036"/>
          <ac:grpSpMkLst>
            <pc:docMk/>
            <pc:sldMk cId="0" sldId="256"/>
            <ac:grpSpMk id="16" creationId="{00000000-0000-0000-0000-000000000000}"/>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7772400" cy="10058400"/>
          </a:xfrm>
          <a:custGeom>
            <a:avLst/>
            <a:gdLst/>
            <a:ahLst/>
            <a:cxnLst/>
            <a:rect l="l" t="t" r="r" b="b"/>
            <a:pathLst>
              <a:path w="7772400" h="10058400">
                <a:moveTo>
                  <a:pt x="0" y="0"/>
                </a:moveTo>
                <a:lnTo>
                  <a:pt x="7772400" y="0"/>
                </a:lnTo>
                <a:lnTo>
                  <a:pt x="7772400" y="10058400"/>
                </a:lnTo>
                <a:lnTo>
                  <a:pt x="0" y="10058400"/>
                </a:lnTo>
                <a:lnTo>
                  <a:pt x="0" y="0"/>
                </a:lnTo>
                <a:close/>
              </a:path>
            </a:pathLst>
          </a:custGeom>
          <a:blipFill>
            <a:blip r:embed="rId2"/>
            <a:stretch>
              <a:fillRect l="-16176" t="-1136" r="-16176" b="-1136"/>
            </a:stretch>
          </a:blipFill>
        </p:spPr>
        <p:txBody>
          <a:bodyPr/>
          <a:lstStyle/>
          <a:p>
            <a:endParaRPr lang="en-US"/>
          </a:p>
        </p:txBody>
      </p:sp>
      <p:grpSp>
        <p:nvGrpSpPr>
          <p:cNvPr id="3" name="Group 3"/>
          <p:cNvGrpSpPr/>
          <p:nvPr/>
        </p:nvGrpSpPr>
        <p:grpSpPr>
          <a:xfrm>
            <a:off x="0" y="-147945"/>
            <a:ext cx="7772400" cy="9398814"/>
            <a:chOff x="0" y="0"/>
            <a:chExt cx="2960914" cy="3464357"/>
          </a:xfrm>
        </p:grpSpPr>
        <p:sp>
          <p:nvSpPr>
            <p:cNvPr id="4" name="Freeform 4"/>
            <p:cNvSpPr/>
            <p:nvPr/>
          </p:nvSpPr>
          <p:spPr>
            <a:xfrm>
              <a:off x="0" y="0"/>
              <a:ext cx="2960914" cy="3464357"/>
            </a:xfrm>
            <a:custGeom>
              <a:avLst/>
              <a:gdLst/>
              <a:ahLst/>
              <a:cxnLst/>
              <a:rect l="l" t="t" r="r" b="b"/>
              <a:pathLst>
                <a:path w="2960914" h="3464357">
                  <a:moveTo>
                    <a:pt x="0" y="0"/>
                  </a:moveTo>
                  <a:lnTo>
                    <a:pt x="2960914" y="0"/>
                  </a:lnTo>
                  <a:lnTo>
                    <a:pt x="2960914" y="3464357"/>
                  </a:lnTo>
                  <a:lnTo>
                    <a:pt x="0" y="3464357"/>
                  </a:lnTo>
                  <a:close/>
                </a:path>
              </a:pathLst>
            </a:custGeom>
            <a:solidFill>
              <a:srgbClr val="EBEBEB"/>
            </a:solidFill>
          </p:spPr>
          <p:txBody>
            <a:bodyPr/>
            <a:lstStyle/>
            <a:p>
              <a:endParaRPr lang="en-US"/>
            </a:p>
          </p:txBody>
        </p:sp>
        <p:sp>
          <p:nvSpPr>
            <p:cNvPr id="5" name="TextBox 5"/>
            <p:cNvSpPr txBox="1"/>
            <p:nvPr/>
          </p:nvSpPr>
          <p:spPr>
            <a:xfrm>
              <a:off x="0" y="-57150"/>
              <a:ext cx="2960914" cy="3521507"/>
            </a:xfrm>
            <a:prstGeom prst="rect">
              <a:avLst/>
            </a:prstGeom>
          </p:spPr>
          <p:txBody>
            <a:bodyPr lIns="47790" tIns="47790" rIns="47790" bIns="47790" rtlCol="0" anchor="ctr"/>
            <a:lstStyle/>
            <a:p>
              <a:pPr algn="ctr">
                <a:lnSpc>
                  <a:spcPts val="1505"/>
                </a:lnSpc>
              </a:pPr>
              <a:endParaRPr/>
            </a:p>
          </p:txBody>
        </p:sp>
      </p:grpSp>
      <p:sp>
        <p:nvSpPr>
          <p:cNvPr id="6" name="Freeform 6"/>
          <p:cNvSpPr/>
          <p:nvPr/>
        </p:nvSpPr>
        <p:spPr>
          <a:xfrm>
            <a:off x="0" y="6411729"/>
            <a:ext cx="3666725" cy="3455888"/>
          </a:xfrm>
          <a:custGeom>
            <a:avLst/>
            <a:gdLst/>
            <a:ahLst/>
            <a:cxnLst/>
            <a:rect l="l" t="t" r="r" b="b"/>
            <a:pathLst>
              <a:path w="3666725" h="3455888">
                <a:moveTo>
                  <a:pt x="0" y="0"/>
                </a:moveTo>
                <a:lnTo>
                  <a:pt x="3666725" y="0"/>
                </a:lnTo>
                <a:lnTo>
                  <a:pt x="3666725" y="3455888"/>
                </a:lnTo>
                <a:lnTo>
                  <a:pt x="0" y="3455888"/>
                </a:lnTo>
                <a:lnTo>
                  <a:pt x="0" y="0"/>
                </a:lnTo>
                <a:close/>
              </a:path>
            </a:pathLst>
          </a:custGeom>
          <a:blipFill>
            <a:blip>
              <a:alphaModFix amt="13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flipH="1">
            <a:off x="4105675" y="6421584"/>
            <a:ext cx="3666725" cy="3455888"/>
          </a:xfrm>
          <a:custGeom>
            <a:avLst/>
            <a:gdLst/>
            <a:ahLst/>
            <a:cxnLst/>
            <a:rect l="l" t="t" r="r" b="b"/>
            <a:pathLst>
              <a:path w="3666725" h="3455888">
                <a:moveTo>
                  <a:pt x="3666725" y="0"/>
                </a:moveTo>
                <a:lnTo>
                  <a:pt x="0" y="0"/>
                </a:lnTo>
                <a:lnTo>
                  <a:pt x="0" y="3455888"/>
                </a:lnTo>
                <a:lnTo>
                  <a:pt x="3666725" y="3455888"/>
                </a:lnTo>
                <a:lnTo>
                  <a:pt x="3666725" y="0"/>
                </a:lnTo>
                <a:close/>
              </a:path>
            </a:pathLst>
          </a:custGeom>
          <a:blipFill>
            <a:blip>
              <a:alphaModFix amt="13000"/>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rot="-10800000">
            <a:off x="0" y="-16429"/>
            <a:ext cx="7772400" cy="3465744"/>
            <a:chOff x="0" y="0"/>
            <a:chExt cx="10363200" cy="4620991"/>
          </a:xfrm>
        </p:grpSpPr>
        <p:sp>
          <p:nvSpPr>
            <p:cNvPr id="9" name="Freeform 9"/>
            <p:cNvSpPr/>
            <p:nvPr/>
          </p:nvSpPr>
          <p:spPr>
            <a:xfrm>
              <a:off x="0" y="0"/>
              <a:ext cx="4888966" cy="4607851"/>
            </a:xfrm>
            <a:custGeom>
              <a:avLst/>
              <a:gdLst/>
              <a:ahLst/>
              <a:cxnLst/>
              <a:rect l="l" t="t" r="r" b="b"/>
              <a:pathLst>
                <a:path w="4888966" h="4607851">
                  <a:moveTo>
                    <a:pt x="0" y="0"/>
                  </a:moveTo>
                  <a:lnTo>
                    <a:pt x="4888966" y="0"/>
                  </a:lnTo>
                  <a:lnTo>
                    <a:pt x="4888966" y="4607851"/>
                  </a:lnTo>
                  <a:lnTo>
                    <a:pt x="0" y="4607851"/>
                  </a:lnTo>
                  <a:lnTo>
                    <a:pt x="0" y="0"/>
                  </a:lnTo>
                  <a:close/>
                </a:path>
              </a:pathLst>
            </a:custGeom>
            <a:blipFill>
              <a:blip>
                <a:alphaModFix amt="64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flipH="1">
              <a:off x="5474234" y="13141"/>
              <a:ext cx="4888966" cy="4607851"/>
            </a:xfrm>
            <a:custGeom>
              <a:avLst/>
              <a:gdLst/>
              <a:ahLst/>
              <a:cxnLst/>
              <a:rect l="l" t="t" r="r" b="b"/>
              <a:pathLst>
                <a:path w="4888966" h="4607851">
                  <a:moveTo>
                    <a:pt x="4888966" y="0"/>
                  </a:moveTo>
                  <a:lnTo>
                    <a:pt x="0" y="0"/>
                  </a:lnTo>
                  <a:lnTo>
                    <a:pt x="0" y="4607850"/>
                  </a:lnTo>
                  <a:lnTo>
                    <a:pt x="4888966" y="4607850"/>
                  </a:lnTo>
                  <a:lnTo>
                    <a:pt x="4888966" y="0"/>
                  </a:lnTo>
                  <a:close/>
                </a:path>
              </a:pathLst>
            </a:custGeom>
            <a:blipFill>
              <a:blip>
                <a:alphaModFix amt="6499"/>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11" name="Group 11"/>
          <p:cNvGrpSpPr/>
          <p:nvPr/>
        </p:nvGrpSpPr>
        <p:grpSpPr>
          <a:xfrm>
            <a:off x="-322345" y="8511625"/>
            <a:ext cx="8172884" cy="1546775"/>
            <a:chOff x="0" y="-533795"/>
            <a:chExt cx="10897179" cy="1836565"/>
          </a:xfrm>
        </p:grpSpPr>
        <p:sp>
          <p:nvSpPr>
            <p:cNvPr id="12" name="Freeform 12"/>
            <p:cNvSpPr/>
            <p:nvPr/>
          </p:nvSpPr>
          <p:spPr>
            <a:xfrm>
              <a:off x="3472898" y="1033229"/>
              <a:ext cx="4148352" cy="228159"/>
            </a:xfrm>
            <a:custGeom>
              <a:avLst/>
              <a:gdLst/>
              <a:ahLst/>
              <a:cxnLst/>
              <a:rect l="l" t="t" r="r" b="b"/>
              <a:pathLst>
                <a:path w="4148352" h="228159">
                  <a:moveTo>
                    <a:pt x="0" y="0"/>
                  </a:moveTo>
                  <a:lnTo>
                    <a:pt x="4148352" y="0"/>
                  </a:lnTo>
                  <a:lnTo>
                    <a:pt x="4148352" y="228159"/>
                  </a:lnTo>
                  <a:lnTo>
                    <a:pt x="0" y="228159"/>
                  </a:lnTo>
                  <a:lnTo>
                    <a:pt x="0" y="0"/>
                  </a:lnTo>
                  <a:close/>
                </a:path>
              </a:pathLst>
            </a:custGeom>
            <a:blipFill>
              <a:blip>
                <a:alphaModFix amt="80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3" name="Group 13"/>
            <p:cNvGrpSpPr/>
            <p:nvPr/>
          </p:nvGrpSpPr>
          <p:grpSpPr>
            <a:xfrm>
              <a:off x="0" y="-533795"/>
              <a:ext cx="10897179" cy="1836565"/>
              <a:chOff x="0" y="-152400"/>
              <a:chExt cx="3111174" cy="524345"/>
            </a:xfrm>
          </p:grpSpPr>
          <p:sp>
            <p:nvSpPr>
              <p:cNvPr id="14" name="Freeform 14"/>
              <p:cNvSpPr/>
              <p:nvPr/>
            </p:nvSpPr>
            <p:spPr>
              <a:xfrm>
                <a:off x="122708" y="44527"/>
                <a:ext cx="2958722" cy="327418"/>
              </a:xfrm>
              <a:custGeom>
                <a:avLst/>
                <a:gdLst/>
                <a:ahLst/>
                <a:cxnLst/>
                <a:rect l="l" t="t" r="r" b="b"/>
                <a:pathLst>
                  <a:path w="3111174" h="327560">
                    <a:moveTo>
                      <a:pt x="4740" y="0"/>
                    </a:moveTo>
                    <a:lnTo>
                      <a:pt x="3106434" y="0"/>
                    </a:lnTo>
                    <a:cubicBezTo>
                      <a:pt x="3107692" y="0"/>
                      <a:pt x="3108897" y="499"/>
                      <a:pt x="3109786" y="1388"/>
                    </a:cubicBezTo>
                    <a:cubicBezTo>
                      <a:pt x="3110675" y="2277"/>
                      <a:pt x="3111174" y="3483"/>
                      <a:pt x="3111174" y="4740"/>
                    </a:cubicBezTo>
                    <a:lnTo>
                      <a:pt x="3111174" y="322820"/>
                    </a:lnTo>
                    <a:cubicBezTo>
                      <a:pt x="3111174" y="325438"/>
                      <a:pt x="3109052" y="327560"/>
                      <a:pt x="3106434" y="327560"/>
                    </a:cubicBezTo>
                    <a:lnTo>
                      <a:pt x="4740" y="327560"/>
                    </a:lnTo>
                    <a:cubicBezTo>
                      <a:pt x="2122" y="327560"/>
                      <a:pt x="0" y="325438"/>
                      <a:pt x="0" y="322820"/>
                    </a:cubicBezTo>
                    <a:lnTo>
                      <a:pt x="0" y="4740"/>
                    </a:lnTo>
                    <a:cubicBezTo>
                      <a:pt x="0" y="2122"/>
                      <a:pt x="2122" y="0"/>
                      <a:pt x="4740" y="0"/>
                    </a:cubicBezTo>
                    <a:close/>
                  </a:path>
                </a:pathLst>
              </a:custGeom>
              <a:solidFill>
                <a:srgbClr val="737373"/>
              </a:solidFill>
            </p:spPr>
            <p:txBody>
              <a:bodyPr/>
              <a:lstStyle/>
              <a:p>
                <a:endParaRPr lang="en-US"/>
              </a:p>
            </p:txBody>
          </p:sp>
          <p:sp>
            <p:nvSpPr>
              <p:cNvPr id="15" name="TextBox 15"/>
              <p:cNvSpPr txBox="1"/>
              <p:nvPr/>
            </p:nvSpPr>
            <p:spPr>
              <a:xfrm>
                <a:off x="0" y="-152400"/>
                <a:ext cx="3111174" cy="479960"/>
              </a:xfrm>
              <a:prstGeom prst="rect">
                <a:avLst/>
              </a:prstGeom>
            </p:spPr>
            <p:txBody>
              <a:bodyPr lIns="47790" tIns="47790" rIns="47790" bIns="47790" rtlCol="0" anchor="ctr"/>
              <a:lstStyle/>
              <a:p>
                <a:pPr algn="ctr">
                  <a:lnSpc>
                    <a:spcPts val="3779"/>
                  </a:lnSpc>
                </a:pPr>
                <a:endParaRPr/>
              </a:p>
            </p:txBody>
          </p:sp>
        </p:grpSp>
      </p:grpSp>
      <p:grpSp>
        <p:nvGrpSpPr>
          <p:cNvPr id="16" name="Group 16"/>
          <p:cNvGrpSpPr/>
          <p:nvPr/>
        </p:nvGrpSpPr>
        <p:grpSpPr>
          <a:xfrm>
            <a:off x="6393346" y="752132"/>
            <a:ext cx="1216506" cy="619468"/>
            <a:chOff x="0" y="0"/>
            <a:chExt cx="1622008" cy="825957"/>
          </a:xfrm>
        </p:grpSpPr>
        <p:grpSp>
          <p:nvGrpSpPr>
            <p:cNvPr id="17" name="Group 17"/>
            <p:cNvGrpSpPr/>
            <p:nvPr/>
          </p:nvGrpSpPr>
          <p:grpSpPr>
            <a:xfrm>
              <a:off x="109618" y="15495"/>
              <a:ext cx="1249828" cy="810463"/>
              <a:chOff x="0" y="0"/>
              <a:chExt cx="812800" cy="527068"/>
            </a:xfrm>
          </p:grpSpPr>
          <p:sp>
            <p:nvSpPr>
              <p:cNvPr id="18" name="Freeform 18"/>
              <p:cNvSpPr/>
              <p:nvPr/>
            </p:nvSpPr>
            <p:spPr>
              <a:xfrm>
                <a:off x="0" y="0"/>
                <a:ext cx="812800" cy="527068"/>
              </a:xfrm>
              <a:custGeom>
                <a:avLst/>
                <a:gdLst/>
                <a:ahLst/>
                <a:cxnLst/>
                <a:rect l="l" t="t" r="r" b="b"/>
                <a:pathLst>
                  <a:path w="812800" h="527068">
                    <a:moveTo>
                      <a:pt x="0" y="0"/>
                    </a:moveTo>
                    <a:lnTo>
                      <a:pt x="812800" y="0"/>
                    </a:lnTo>
                    <a:lnTo>
                      <a:pt x="812800" y="527068"/>
                    </a:lnTo>
                    <a:lnTo>
                      <a:pt x="0" y="527068"/>
                    </a:lnTo>
                    <a:close/>
                  </a:path>
                </a:pathLst>
              </a:custGeom>
              <a:solidFill>
                <a:srgbClr val="4B6A7A">
                  <a:alpha val="14902"/>
                </a:srgbClr>
              </a:solidFill>
            </p:spPr>
            <p:txBody>
              <a:bodyPr/>
              <a:lstStyle/>
              <a:p>
                <a:endParaRPr lang="en-US"/>
              </a:p>
            </p:txBody>
          </p:sp>
          <p:sp>
            <p:nvSpPr>
              <p:cNvPr id="19" name="TextBox 19"/>
              <p:cNvSpPr txBox="1"/>
              <p:nvPr/>
            </p:nvSpPr>
            <p:spPr>
              <a:xfrm>
                <a:off x="0" y="-152400"/>
                <a:ext cx="812800" cy="679468"/>
              </a:xfrm>
              <a:prstGeom prst="rect">
                <a:avLst/>
              </a:prstGeom>
            </p:spPr>
            <p:txBody>
              <a:bodyPr lIns="50800" tIns="50800" rIns="50800" bIns="50800" rtlCol="0" anchor="ctr"/>
              <a:lstStyle/>
              <a:p>
                <a:pPr algn="ctr">
                  <a:lnSpc>
                    <a:spcPts val="3779"/>
                  </a:lnSpc>
                </a:pPr>
                <a:endParaRPr/>
              </a:p>
            </p:txBody>
          </p:sp>
        </p:grpSp>
        <p:grpSp>
          <p:nvGrpSpPr>
            <p:cNvPr id="20" name="Group 20"/>
            <p:cNvGrpSpPr/>
            <p:nvPr/>
          </p:nvGrpSpPr>
          <p:grpSpPr>
            <a:xfrm rot="-5400000">
              <a:off x="1085496" y="289445"/>
              <a:ext cx="810463" cy="262562"/>
              <a:chOff x="0" y="0"/>
              <a:chExt cx="1161949" cy="376431"/>
            </a:xfrm>
          </p:grpSpPr>
          <p:sp>
            <p:nvSpPr>
              <p:cNvPr id="21" name="Freeform 21"/>
              <p:cNvSpPr/>
              <p:nvPr/>
            </p:nvSpPr>
            <p:spPr>
              <a:xfrm>
                <a:off x="0" y="0"/>
                <a:ext cx="1161949" cy="376431"/>
              </a:xfrm>
              <a:custGeom>
                <a:avLst/>
                <a:gdLst/>
                <a:ahLst/>
                <a:cxnLst/>
                <a:rect l="l" t="t" r="r" b="b"/>
                <a:pathLst>
                  <a:path w="1161949" h="376431">
                    <a:moveTo>
                      <a:pt x="1161949" y="0"/>
                    </a:moveTo>
                    <a:lnTo>
                      <a:pt x="1161949" y="376431"/>
                    </a:lnTo>
                    <a:lnTo>
                      <a:pt x="580975" y="249431"/>
                    </a:lnTo>
                    <a:lnTo>
                      <a:pt x="0" y="376431"/>
                    </a:lnTo>
                    <a:lnTo>
                      <a:pt x="0" y="0"/>
                    </a:lnTo>
                    <a:lnTo>
                      <a:pt x="1161949" y="0"/>
                    </a:lnTo>
                    <a:close/>
                  </a:path>
                </a:pathLst>
              </a:custGeom>
              <a:solidFill>
                <a:srgbClr val="4B6A7A">
                  <a:alpha val="14902"/>
                </a:srgbClr>
              </a:solidFill>
            </p:spPr>
            <p:txBody>
              <a:bodyPr/>
              <a:lstStyle/>
              <a:p>
                <a:endParaRPr lang="en-US"/>
              </a:p>
            </p:txBody>
          </p:sp>
          <p:sp>
            <p:nvSpPr>
              <p:cNvPr id="22" name="TextBox 22"/>
              <p:cNvSpPr txBox="1"/>
              <p:nvPr/>
            </p:nvSpPr>
            <p:spPr>
              <a:xfrm>
                <a:off x="0" y="-152400"/>
                <a:ext cx="1161949" cy="401831"/>
              </a:xfrm>
              <a:prstGeom prst="rect">
                <a:avLst/>
              </a:prstGeom>
            </p:spPr>
            <p:txBody>
              <a:bodyPr lIns="50800" tIns="50800" rIns="50800" bIns="50800" rtlCol="0" anchor="ctr"/>
              <a:lstStyle/>
              <a:p>
                <a:pPr algn="ctr">
                  <a:lnSpc>
                    <a:spcPts val="3779"/>
                  </a:lnSpc>
                </a:pPr>
                <a:endParaRPr/>
              </a:p>
            </p:txBody>
          </p:sp>
        </p:grpSp>
        <p:grpSp>
          <p:nvGrpSpPr>
            <p:cNvPr id="23" name="Group 23"/>
            <p:cNvGrpSpPr/>
            <p:nvPr/>
          </p:nvGrpSpPr>
          <p:grpSpPr>
            <a:xfrm>
              <a:off x="0" y="0"/>
              <a:ext cx="635482" cy="776308"/>
              <a:chOff x="0" y="0"/>
              <a:chExt cx="405024" cy="494779"/>
            </a:xfrm>
          </p:grpSpPr>
          <p:sp>
            <p:nvSpPr>
              <p:cNvPr id="24" name="Freeform 24"/>
              <p:cNvSpPr/>
              <p:nvPr/>
            </p:nvSpPr>
            <p:spPr>
              <a:xfrm>
                <a:off x="0" y="0"/>
                <a:ext cx="405024" cy="494779"/>
              </a:xfrm>
              <a:custGeom>
                <a:avLst/>
                <a:gdLst/>
                <a:ahLst/>
                <a:cxnLst/>
                <a:rect l="l" t="t" r="r" b="b"/>
                <a:pathLst>
                  <a:path w="405024" h="494779">
                    <a:moveTo>
                      <a:pt x="0" y="0"/>
                    </a:moveTo>
                    <a:lnTo>
                      <a:pt x="405024" y="0"/>
                    </a:lnTo>
                    <a:lnTo>
                      <a:pt x="405024" y="494779"/>
                    </a:lnTo>
                    <a:lnTo>
                      <a:pt x="0" y="494779"/>
                    </a:lnTo>
                    <a:close/>
                  </a:path>
                </a:pathLst>
              </a:custGeom>
              <a:solidFill>
                <a:srgbClr val="FFFFFF"/>
              </a:solidFill>
            </p:spPr>
            <p:txBody>
              <a:bodyPr/>
              <a:lstStyle/>
              <a:p>
                <a:endParaRPr lang="en-US"/>
              </a:p>
            </p:txBody>
          </p:sp>
          <p:sp>
            <p:nvSpPr>
              <p:cNvPr id="25" name="TextBox 25"/>
              <p:cNvSpPr txBox="1"/>
              <p:nvPr/>
            </p:nvSpPr>
            <p:spPr>
              <a:xfrm>
                <a:off x="0" y="-152400"/>
                <a:ext cx="405024" cy="647179"/>
              </a:xfrm>
              <a:prstGeom prst="rect">
                <a:avLst/>
              </a:prstGeom>
            </p:spPr>
            <p:txBody>
              <a:bodyPr lIns="51835" tIns="51835" rIns="51835" bIns="51835" rtlCol="0" anchor="ctr"/>
              <a:lstStyle/>
              <a:p>
                <a:pPr algn="ctr">
                  <a:lnSpc>
                    <a:spcPts val="3779"/>
                  </a:lnSpc>
                </a:pPr>
                <a:endParaRPr/>
              </a:p>
            </p:txBody>
          </p:sp>
        </p:grpSp>
        <p:grpSp>
          <p:nvGrpSpPr>
            <p:cNvPr id="26" name="Group 26"/>
            <p:cNvGrpSpPr/>
            <p:nvPr/>
          </p:nvGrpSpPr>
          <p:grpSpPr>
            <a:xfrm rot="-5400000">
              <a:off x="656276" y="-110607"/>
              <a:ext cx="776308" cy="997522"/>
              <a:chOff x="0" y="0"/>
              <a:chExt cx="1090767" cy="1401589"/>
            </a:xfrm>
          </p:grpSpPr>
          <p:sp>
            <p:nvSpPr>
              <p:cNvPr id="27" name="Freeform 27"/>
              <p:cNvSpPr/>
              <p:nvPr/>
            </p:nvSpPr>
            <p:spPr>
              <a:xfrm>
                <a:off x="0" y="0"/>
                <a:ext cx="1090767" cy="1401589"/>
              </a:xfrm>
              <a:custGeom>
                <a:avLst/>
                <a:gdLst/>
                <a:ahLst/>
                <a:cxnLst/>
                <a:rect l="l" t="t" r="r" b="b"/>
                <a:pathLst>
                  <a:path w="1090767" h="1401589">
                    <a:moveTo>
                      <a:pt x="1090767" y="0"/>
                    </a:moveTo>
                    <a:lnTo>
                      <a:pt x="1090767" y="1401589"/>
                    </a:lnTo>
                    <a:lnTo>
                      <a:pt x="545384" y="1274589"/>
                    </a:lnTo>
                    <a:lnTo>
                      <a:pt x="0" y="1401589"/>
                    </a:lnTo>
                    <a:lnTo>
                      <a:pt x="0" y="0"/>
                    </a:lnTo>
                    <a:lnTo>
                      <a:pt x="1090767" y="0"/>
                    </a:lnTo>
                    <a:close/>
                  </a:path>
                </a:pathLst>
              </a:custGeom>
              <a:solidFill>
                <a:srgbClr val="FFFFFF"/>
              </a:solidFill>
            </p:spPr>
            <p:txBody>
              <a:bodyPr/>
              <a:lstStyle/>
              <a:p>
                <a:endParaRPr lang="en-US"/>
              </a:p>
            </p:txBody>
          </p:sp>
          <p:sp>
            <p:nvSpPr>
              <p:cNvPr id="28" name="TextBox 28"/>
              <p:cNvSpPr txBox="1"/>
              <p:nvPr/>
            </p:nvSpPr>
            <p:spPr>
              <a:xfrm>
                <a:off x="0" y="-152400"/>
                <a:ext cx="1090767" cy="1426989"/>
              </a:xfrm>
              <a:prstGeom prst="rect">
                <a:avLst/>
              </a:prstGeom>
            </p:spPr>
            <p:txBody>
              <a:bodyPr lIns="51835" tIns="51835" rIns="51835" bIns="51835" rtlCol="0" anchor="ctr"/>
              <a:lstStyle/>
              <a:p>
                <a:pPr algn="ctr">
                  <a:lnSpc>
                    <a:spcPts val="3779"/>
                  </a:lnSpc>
                </a:pPr>
                <a:endParaRPr/>
              </a:p>
            </p:txBody>
          </p:sp>
        </p:grpSp>
      </p:grpSp>
      <p:grpSp>
        <p:nvGrpSpPr>
          <p:cNvPr id="29" name="Group 29"/>
          <p:cNvGrpSpPr/>
          <p:nvPr/>
        </p:nvGrpSpPr>
        <p:grpSpPr>
          <a:xfrm>
            <a:off x="591289" y="430717"/>
            <a:ext cx="6618407" cy="1176354"/>
            <a:chOff x="0" y="0"/>
            <a:chExt cx="2521298" cy="448135"/>
          </a:xfrm>
        </p:grpSpPr>
        <p:sp>
          <p:nvSpPr>
            <p:cNvPr id="30" name="Freeform 30"/>
            <p:cNvSpPr/>
            <p:nvPr/>
          </p:nvSpPr>
          <p:spPr>
            <a:xfrm>
              <a:off x="0" y="0"/>
              <a:ext cx="2521298" cy="448135"/>
            </a:xfrm>
            <a:custGeom>
              <a:avLst/>
              <a:gdLst/>
              <a:ahLst/>
              <a:cxnLst/>
              <a:rect l="l" t="t" r="r" b="b"/>
              <a:pathLst>
                <a:path w="2521298" h="448135">
                  <a:moveTo>
                    <a:pt x="5849" y="0"/>
                  </a:moveTo>
                  <a:lnTo>
                    <a:pt x="2515449" y="0"/>
                  </a:lnTo>
                  <a:cubicBezTo>
                    <a:pt x="2517000" y="0"/>
                    <a:pt x="2518488" y="616"/>
                    <a:pt x="2519585" y="1713"/>
                  </a:cubicBezTo>
                  <a:cubicBezTo>
                    <a:pt x="2520682" y="2810"/>
                    <a:pt x="2521298" y="4298"/>
                    <a:pt x="2521298" y="5849"/>
                  </a:cubicBezTo>
                  <a:lnTo>
                    <a:pt x="2521298" y="442286"/>
                  </a:lnTo>
                  <a:cubicBezTo>
                    <a:pt x="2521298" y="445516"/>
                    <a:pt x="2518679" y="448135"/>
                    <a:pt x="2515449" y="448135"/>
                  </a:cubicBezTo>
                  <a:lnTo>
                    <a:pt x="5849" y="448135"/>
                  </a:lnTo>
                  <a:cubicBezTo>
                    <a:pt x="2619" y="448135"/>
                    <a:pt x="0" y="445516"/>
                    <a:pt x="0" y="442286"/>
                  </a:cubicBezTo>
                  <a:lnTo>
                    <a:pt x="0" y="5849"/>
                  </a:lnTo>
                  <a:cubicBezTo>
                    <a:pt x="0" y="2619"/>
                    <a:pt x="2619" y="0"/>
                    <a:pt x="5849" y="0"/>
                  </a:cubicBezTo>
                  <a:close/>
                </a:path>
              </a:pathLst>
            </a:custGeom>
            <a:solidFill>
              <a:srgbClr val="737373"/>
            </a:solidFill>
          </p:spPr>
          <p:txBody>
            <a:bodyPr/>
            <a:lstStyle/>
            <a:p>
              <a:endParaRPr lang="en-US"/>
            </a:p>
          </p:txBody>
        </p:sp>
        <p:sp>
          <p:nvSpPr>
            <p:cNvPr id="31" name="TextBox 31"/>
            <p:cNvSpPr txBox="1"/>
            <p:nvPr/>
          </p:nvSpPr>
          <p:spPr>
            <a:xfrm>
              <a:off x="0" y="-76200"/>
              <a:ext cx="2521298" cy="524335"/>
            </a:xfrm>
            <a:prstGeom prst="rect">
              <a:avLst/>
            </a:prstGeom>
          </p:spPr>
          <p:txBody>
            <a:bodyPr lIns="47790" tIns="47790" rIns="47790" bIns="47790" rtlCol="0" anchor="ctr"/>
            <a:lstStyle/>
            <a:p>
              <a:pPr algn="ctr">
                <a:lnSpc>
                  <a:spcPts val="1977"/>
                </a:lnSpc>
              </a:pPr>
              <a:endParaRPr/>
            </a:p>
          </p:txBody>
        </p:sp>
      </p:grpSp>
      <p:sp>
        <p:nvSpPr>
          <p:cNvPr id="32" name="Freeform 32"/>
          <p:cNvSpPr/>
          <p:nvPr/>
        </p:nvSpPr>
        <p:spPr>
          <a:xfrm>
            <a:off x="950004" y="5926940"/>
            <a:ext cx="2249936" cy="298117"/>
          </a:xfrm>
          <a:custGeom>
            <a:avLst/>
            <a:gdLst/>
            <a:ahLst/>
            <a:cxnLst/>
            <a:rect l="l" t="t" r="r" b="b"/>
            <a:pathLst>
              <a:path w="2249936" h="298117">
                <a:moveTo>
                  <a:pt x="0" y="0"/>
                </a:moveTo>
                <a:lnTo>
                  <a:pt x="2249935" y="0"/>
                </a:lnTo>
                <a:lnTo>
                  <a:pt x="2249935" y="298117"/>
                </a:lnTo>
                <a:lnTo>
                  <a:pt x="0" y="298117"/>
                </a:lnTo>
                <a:lnTo>
                  <a:pt x="0" y="0"/>
                </a:lnTo>
                <a:close/>
              </a:path>
            </a:pathLst>
          </a:custGeom>
          <a:blipFill>
            <a:blip r:embed="rId5"/>
            <a:stretch>
              <a:fillRect/>
            </a:stretch>
          </a:blipFill>
          <a:ln cap="sq">
            <a:noFill/>
            <a:prstDash val="solid"/>
            <a:miter/>
          </a:ln>
        </p:spPr>
        <p:txBody>
          <a:bodyPr/>
          <a:lstStyle/>
          <a:p>
            <a:endParaRPr lang="en-US"/>
          </a:p>
        </p:txBody>
      </p:sp>
      <p:grpSp>
        <p:nvGrpSpPr>
          <p:cNvPr id="33" name="Group 33"/>
          <p:cNvGrpSpPr/>
          <p:nvPr/>
        </p:nvGrpSpPr>
        <p:grpSpPr>
          <a:xfrm>
            <a:off x="770801" y="5127479"/>
            <a:ext cx="2550024" cy="936278"/>
            <a:chOff x="0" y="0"/>
            <a:chExt cx="3400032" cy="1248371"/>
          </a:xfrm>
        </p:grpSpPr>
        <p:grpSp>
          <p:nvGrpSpPr>
            <p:cNvPr id="34" name="Group 34"/>
            <p:cNvGrpSpPr/>
            <p:nvPr/>
          </p:nvGrpSpPr>
          <p:grpSpPr>
            <a:xfrm>
              <a:off x="0" y="117014"/>
              <a:ext cx="3400032" cy="979245"/>
              <a:chOff x="0" y="0"/>
              <a:chExt cx="1066356" cy="307122"/>
            </a:xfrm>
          </p:grpSpPr>
          <p:sp>
            <p:nvSpPr>
              <p:cNvPr id="35" name="Freeform 35"/>
              <p:cNvSpPr/>
              <p:nvPr/>
            </p:nvSpPr>
            <p:spPr>
              <a:xfrm>
                <a:off x="0" y="0"/>
                <a:ext cx="1066356" cy="307122"/>
              </a:xfrm>
              <a:custGeom>
                <a:avLst/>
                <a:gdLst/>
                <a:ahLst/>
                <a:cxnLst/>
                <a:rect l="l" t="t" r="r" b="b"/>
                <a:pathLst>
                  <a:path w="1066356" h="307122">
                    <a:moveTo>
                      <a:pt x="15180" y="0"/>
                    </a:moveTo>
                    <a:lnTo>
                      <a:pt x="1051176" y="0"/>
                    </a:lnTo>
                    <a:cubicBezTo>
                      <a:pt x="1059560" y="0"/>
                      <a:pt x="1066356" y="6796"/>
                      <a:pt x="1066356" y="15180"/>
                    </a:cubicBezTo>
                    <a:lnTo>
                      <a:pt x="1066356" y="291942"/>
                    </a:lnTo>
                    <a:cubicBezTo>
                      <a:pt x="1066356" y="295968"/>
                      <a:pt x="1064757" y="299829"/>
                      <a:pt x="1061910" y="302676"/>
                    </a:cubicBezTo>
                    <a:cubicBezTo>
                      <a:pt x="1059063" y="305522"/>
                      <a:pt x="1055202" y="307122"/>
                      <a:pt x="1051176" y="307122"/>
                    </a:cubicBezTo>
                    <a:lnTo>
                      <a:pt x="15180" y="307122"/>
                    </a:lnTo>
                    <a:cubicBezTo>
                      <a:pt x="11154" y="307122"/>
                      <a:pt x="7293" y="305522"/>
                      <a:pt x="4446" y="302676"/>
                    </a:cubicBezTo>
                    <a:cubicBezTo>
                      <a:pt x="1599" y="299829"/>
                      <a:pt x="0" y="295968"/>
                      <a:pt x="0" y="291942"/>
                    </a:cubicBezTo>
                    <a:lnTo>
                      <a:pt x="0" y="15180"/>
                    </a:lnTo>
                    <a:cubicBezTo>
                      <a:pt x="0" y="11154"/>
                      <a:pt x="1599" y="7293"/>
                      <a:pt x="4446" y="4446"/>
                    </a:cubicBezTo>
                    <a:cubicBezTo>
                      <a:pt x="7293" y="1599"/>
                      <a:pt x="11154" y="0"/>
                      <a:pt x="15180" y="0"/>
                    </a:cubicBezTo>
                    <a:close/>
                  </a:path>
                </a:pathLst>
              </a:custGeom>
              <a:solidFill>
                <a:srgbClr val="737373"/>
              </a:solidFill>
              <a:ln cap="sq">
                <a:noFill/>
                <a:prstDash val="solid"/>
                <a:miter/>
              </a:ln>
            </p:spPr>
            <p:txBody>
              <a:bodyPr/>
              <a:lstStyle/>
              <a:p>
                <a:endParaRPr lang="en-US"/>
              </a:p>
            </p:txBody>
          </p:sp>
          <p:sp>
            <p:nvSpPr>
              <p:cNvPr id="36" name="TextBox 36"/>
              <p:cNvSpPr txBox="1"/>
              <p:nvPr/>
            </p:nvSpPr>
            <p:spPr>
              <a:xfrm>
                <a:off x="0" y="-76200"/>
                <a:ext cx="1066356" cy="383322"/>
              </a:xfrm>
              <a:prstGeom prst="rect">
                <a:avLst/>
              </a:prstGeom>
            </p:spPr>
            <p:txBody>
              <a:bodyPr lIns="43536" tIns="43536" rIns="43536" bIns="43536" rtlCol="0" anchor="ctr"/>
              <a:lstStyle/>
              <a:p>
                <a:pPr marL="0" lvl="0" indent="0" algn="ctr">
                  <a:lnSpc>
                    <a:spcPts val="1977"/>
                  </a:lnSpc>
                  <a:spcBef>
                    <a:spcPct val="0"/>
                  </a:spcBef>
                </a:pPr>
                <a:endParaRPr/>
              </a:p>
            </p:txBody>
          </p:sp>
        </p:grpSp>
        <p:grpSp>
          <p:nvGrpSpPr>
            <p:cNvPr id="37" name="Group 37"/>
            <p:cNvGrpSpPr/>
            <p:nvPr/>
          </p:nvGrpSpPr>
          <p:grpSpPr>
            <a:xfrm>
              <a:off x="125362" y="0"/>
              <a:ext cx="3099050" cy="1248371"/>
              <a:chOff x="0" y="0"/>
              <a:chExt cx="523161" cy="210742"/>
            </a:xfrm>
          </p:grpSpPr>
          <p:sp>
            <p:nvSpPr>
              <p:cNvPr id="38" name="Freeform 38"/>
              <p:cNvSpPr/>
              <p:nvPr/>
            </p:nvSpPr>
            <p:spPr>
              <a:xfrm>
                <a:off x="0" y="0"/>
                <a:ext cx="523161" cy="210742"/>
              </a:xfrm>
              <a:custGeom>
                <a:avLst/>
                <a:gdLst/>
                <a:ahLst/>
                <a:cxnLst/>
                <a:rect l="l" t="t" r="r" b="b"/>
                <a:pathLst>
                  <a:path w="523161" h="210742">
                    <a:moveTo>
                      <a:pt x="33309" y="0"/>
                    </a:moveTo>
                    <a:lnTo>
                      <a:pt x="489852" y="0"/>
                    </a:lnTo>
                    <a:cubicBezTo>
                      <a:pt x="508248" y="0"/>
                      <a:pt x="523161" y="14913"/>
                      <a:pt x="523161" y="33309"/>
                    </a:cubicBezTo>
                    <a:lnTo>
                      <a:pt x="523161" y="177433"/>
                    </a:lnTo>
                    <a:cubicBezTo>
                      <a:pt x="523161" y="186267"/>
                      <a:pt x="519652" y="194739"/>
                      <a:pt x="513405" y="200986"/>
                    </a:cubicBezTo>
                    <a:cubicBezTo>
                      <a:pt x="507159" y="207232"/>
                      <a:pt x="498686" y="210742"/>
                      <a:pt x="489852" y="210742"/>
                    </a:cubicBezTo>
                    <a:lnTo>
                      <a:pt x="33309" y="210742"/>
                    </a:lnTo>
                    <a:cubicBezTo>
                      <a:pt x="14913" y="210742"/>
                      <a:pt x="0" y="195829"/>
                      <a:pt x="0" y="177433"/>
                    </a:cubicBezTo>
                    <a:lnTo>
                      <a:pt x="0" y="33309"/>
                    </a:lnTo>
                    <a:cubicBezTo>
                      <a:pt x="0" y="14913"/>
                      <a:pt x="14913" y="0"/>
                      <a:pt x="33309" y="0"/>
                    </a:cubicBezTo>
                    <a:close/>
                  </a:path>
                </a:pathLst>
              </a:custGeom>
              <a:blipFill>
                <a:blip r:embed="rId6"/>
                <a:stretch>
                  <a:fillRect t="-19394" b="-19394"/>
                </a:stretch>
              </a:blipFill>
              <a:ln w="19050" cap="sq">
                <a:solidFill>
                  <a:srgbClr val="FFFFFF"/>
                </a:solidFill>
                <a:prstDash val="solid"/>
                <a:miter/>
              </a:ln>
            </p:spPr>
            <p:txBody>
              <a:bodyPr/>
              <a:lstStyle/>
              <a:p>
                <a:endParaRPr lang="en-US"/>
              </a:p>
            </p:txBody>
          </p:sp>
        </p:grpSp>
      </p:grpSp>
      <p:grpSp>
        <p:nvGrpSpPr>
          <p:cNvPr id="39" name="Group 39"/>
          <p:cNvGrpSpPr/>
          <p:nvPr/>
        </p:nvGrpSpPr>
        <p:grpSpPr>
          <a:xfrm>
            <a:off x="-191752" y="492997"/>
            <a:ext cx="1827529" cy="817530"/>
            <a:chOff x="0" y="-244720"/>
            <a:chExt cx="2436706" cy="1090039"/>
          </a:xfrm>
        </p:grpSpPr>
        <p:grpSp>
          <p:nvGrpSpPr>
            <p:cNvPr id="40" name="Group 40"/>
            <p:cNvGrpSpPr/>
            <p:nvPr/>
          </p:nvGrpSpPr>
          <p:grpSpPr>
            <a:xfrm>
              <a:off x="164677" y="-223978"/>
              <a:ext cx="1877589" cy="1069296"/>
              <a:chOff x="0" y="-152400"/>
              <a:chExt cx="1193085" cy="679468"/>
            </a:xfrm>
          </p:grpSpPr>
          <p:sp>
            <p:nvSpPr>
              <p:cNvPr id="41" name="Freeform 41"/>
              <p:cNvSpPr/>
              <p:nvPr/>
            </p:nvSpPr>
            <p:spPr>
              <a:xfrm>
                <a:off x="73705" y="0"/>
                <a:ext cx="1119380" cy="527068"/>
              </a:xfrm>
              <a:custGeom>
                <a:avLst/>
                <a:gdLst/>
                <a:ahLst/>
                <a:cxnLst/>
                <a:rect l="l" t="t" r="r" b="b"/>
                <a:pathLst>
                  <a:path w="1193085" h="527068">
                    <a:moveTo>
                      <a:pt x="0" y="0"/>
                    </a:moveTo>
                    <a:lnTo>
                      <a:pt x="1193085" y="0"/>
                    </a:lnTo>
                    <a:lnTo>
                      <a:pt x="1193085" y="527068"/>
                    </a:lnTo>
                    <a:lnTo>
                      <a:pt x="0" y="527068"/>
                    </a:lnTo>
                    <a:close/>
                  </a:path>
                </a:pathLst>
              </a:custGeom>
              <a:solidFill>
                <a:srgbClr val="4B6A7A">
                  <a:alpha val="14902"/>
                </a:srgbClr>
              </a:solidFill>
            </p:spPr>
            <p:txBody>
              <a:bodyPr/>
              <a:lstStyle/>
              <a:p>
                <a:endParaRPr lang="en-US"/>
              </a:p>
            </p:txBody>
          </p:sp>
          <p:sp>
            <p:nvSpPr>
              <p:cNvPr id="42" name="TextBox 42"/>
              <p:cNvSpPr txBox="1"/>
              <p:nvPr/>
            </p:nvSpPr>
            <p:spPr>
              <a:xfrm>
                <a:off x="0" y="-152400"/>
                <a:ext cx="1193085" cy="679468"/>
              </a:xfrm>
              <a:prstGeom prst="rect">
                <a:avLst/>
              </a:prstGeom>
            </p:spPr>
            <p:txBody>
              <a:bodyPr lIns="50800" tIns="50800" rIns="50800" bIns="50800" rtlCol="0" anchor="ctr"/>
              <a:lstStyle/>
              <a:p>
                <a:pPr algn="ctr">
                  <a:lnSpc>
                    <a:spcPts val="3779"/>
                  </a:lnSpc>
                </a:pPr>
                <a:endParaRPr/>
              </a:p>
            </p:txBody>
          </p:sp>
        </p:grpSp>
        <p:grpSp>
          <p:nvGrpSpPr>
            <p:cNvPr id="43" name="Group 43"/>
            <p:cNvGrpSpPr/>
            <p:nvPr/>
          </p:nvGrpSpPr>
          <p:grpSpPr>
            <a:xfrm rot="-5400000">
              <a:off x="1824756" y="233368"/>
              <a:ext cx="829460" cy="394441"/>
              <a:chOff x="0" y="0"/>
              <a:chExt cx="1161949" cy="552552"/>
            </a:xfrm>
          </p:grpSpPr>
          <p:sp>
            <p:nvSpPr>
              <p:cNvPr id="44" name="Freeform 44"/>
              <p:cNvSpPr/>
              <p:nvPr/>
            </p:nvSpPr>
            <p:spPr>
              <a:xfrm>
                <a:off x="0" y="0"/>
                <a:ext cx="1161949" cy="552552"/>
              </a:xfrm>
              <a:custGeom>
                <a:avLst/>
                <a:gdLst/>
                <a:ahLst/>
                <a:cxnLst/>
                <a:rect l="l" t="t" r="r" b="b"/>
                <a:pathLst>
                  <a:path w="1161949" h="552552">
                    <a:moveTo>
                      <a:pt x="1161949" y="0"/>
                    </a:moveTo>
                    <a:lnTo>
                      <a:pt x="1161949" y="552552"/>
                    </a:lnTo>
                    <a:lnTo>
                      <a:pt x="580975" y="425552"/>
                    </a:lnTo>
                    <a:lnTo>
                      <a:pt x="0" y="552552"/>
                    </a:lnTo>
                    <a:lnTo>
                      <a:pt x="0" y="0"/>
                    </a:lnTo>
                    <a:lnTo>
                      <a:pt x="1161949" y="0"/>
                    </a:lnTo>
                    <a:close/>
                  </a:path>
                </a:pathLst>
              </a:custGeom>
              <a:solidFill>
                <a:srgbClr val="4B6A7A">
                  <a:alpha val="14902"/>
                </a:srgbClr>
              </a:solidFill>
            </p:spPr>
            <p:txBody>
              <a:bodyPr/>
              <a:lstStyle/>
              <a:p>
                <a:endParaRPr lang="en-US"/>
              </a:p>
            </p:txBody>
          </p:sp>
          <p:sp>
            <p:nvSpPr>
              <p:cNvPr id="45" name="TextBox 45"/>
              <p:cNvSpPr txBox="1"/>
              <p:nvPr/>
            </p:nvSpPr>
            <p:spPr>
              <a:xfrm>
                <a:off x="0" y="-152400"/>
                <a:ext cx="1161949" cy="577952"/>
              </a:xfrm>
              <a:prstGeom prst="rect">
                <a:avLst/>
              </a:prstGeom>
            </p:spPr>
            <p:txBody>
              <a:bodyPr lIns="50800" tIns="50800" rIns="50800" bIns="50800" rtlCol="0" anchor="ctr"/>
              <a:lstStyle/>
              <a:p>
                <a:pPr algn="ctr">
                  <a:lnSpc>
                    <a:spcPts val="3779"/>
                  </a:lnSpc>
                </a:pPr>
                <a:endParaRPr/>
              </a:p>
            </p:txBody>
          </p:sp>
        </p:grpSp>
        <p:grpSp>
          <p:nvGrpSpPr>
            <p:cNvPr id="46" name="Group 46"/>
            <p:cNvGrpSpPr/>
            <p:nvPr/>
          </p:nvGrpSpPr>
          <p:grpSpPr>
            <a:xfrm>
              <a:off x="0" y="-244720"/>
              <a:ext cx="954671" cy="1039225"/>
              <a:chOff x="0" y="-152400"/>
              <a:chExt cx="594523" cy="647179"/>
            </a:xfrm>
          </p:grpSpPr>
          <p:sp>
            <p:nvSpPr>
              <p:cNvPr id="47" name="Freeform 47"/>
              <p:cNvSpPr/>
              <p:nvPr/>
            </p:nvSpPr>
            <p:spPr>
              <a:xfrm>
                <a:off x="159219" y="0"/>
                <a:ext cx="435304" cy="494779"/>
              </a:xfrm>
              <a:custGeom>
                <a:avLst/>
                <a:gdLst/>
                <a:ahLst/>
                <a:cxnLst/>
                <a:rect l="l" t="t" r="r" b="b"/>
                <a:pathLst>
                  <a:path w="594523" h="494779">
                    <a:moveTo>
                      <a:pt x="0" y="0"/>
                    </a:moveTo>
                    <a:lnTo>
                      <a:pt x="594523" y="0"/>
                    </a:lnTo>
                    <a:lnTo>
                      <a:pt x="594523" y="494779"/>
                    </a:lnTo>
                    <a:lnTo>
                      <a:pt x="0" y="494779"/>
                    </a:lnTo>
                    <a:close/>
                  </a:path>
                </a:pathLst>
              </a:custGeom>
              <a:solidFill>
                <a:srgbClr val="FFFFFF"/>
              </a:solidFill>
            </p:spPr>
            <p:txBody>
              <a:bodyPr/>
              <a:lstStyle/>
              <a:p>
                <a:endParaRPr lang="en-US"/>
              </a:p>
            </p:txBody>
          </p:sp>
          <p:sp>
            <p:nvSpPr>
              <p:cNvPr id="48" name="TextBox 48"/>
              <p:cNvSpPr txBox="1"/>
              <p:nvPr/>
            </p:nvSpPr>
            <p:spPr>
              <a:xfrm>
                <a:off x="0" y="-152400"/>
                <a:ext cx="594523" cy="647179"/>
              </a:xfrm>
              <a:prstGeom prst="rect">
                <a:avLst/>
              </a:prstGeom>
            </p:spPr>
            <p:txBody>
              <a:bodyPr lIns="51835" tIns="51835" rIns="51835" bIns="51835" rtlCol="0" anchor="ctr"/>
              <a:lstStyle/>
              <a:p>
                <a:pPr algn="ctr">
                  <a:lnSpc>
                    <a:spcPts val="3779"/>
                  </a:lnSpc>
                </a:pPr>
                <a:endParaRPr/>
              </a:p>
            </p:txBody>
          </p:sp>
        </p:grpSp>
        <p:grpSp>
          <p:nvGrpSpPr>
            <p:cNvPr id="49" name="Group 49"/>
            <p:cNvGrpSpPr/>
            <p:nvPr/>
          </p:nvGrpSpPr>
          <p:grpSpPr>
            <a:xfrm rot="-5400000">
              <a:off x="1171772" y="-352025"/>
              <a:ext cx="794505" cy="1498555"/>
              <a:chOff x="0" y="0"/>
              <a:chExt cx="1090767" cy="2057351"/>
            </a:xfrm>
          </p:grpSpPr>
          <p:sp>
            <p:nvSpPr>
              <p:cNvPr id="50" name="Freeform 50"/>
              <p:cNvSpPr/>
              <p:nvPr/>
            </p:nvSpPr>
            <p:spPr>
              <a:xfrm>
                <a:off x="0" y="0"/>
                <a:ext cx="1090767" cy="2057351"/>
              </a:xfrm>
              <a:custGeom>
                <a:avLst/>
                <a:gdLst/>
                <a:ahLst/>
                <a:cxnLst/>
                <a:rect l="l" t="t" r="r" b="b"/>
                <a:pathLst>
                  <a:path w="1090767" h="2057351">
                    <a:moveTo>
                      <a:pt x="1090767" y="0"/>
                    </a:moveTo>
                    <a:lnTo>
                      <a:pt x="1090767" y="2057351"/>
                    </a:lnTo>
                    <a:lnTo>
                      <a:pt x="545384" y="1930351"/>
                    </a:lnTo>
                    <a:lnTo>
                      <a:pt x="0" y="2057351"/>
                    </a:lnTo>
                    <a:lnTo>
                      <a:pt x="0" y="0"/>
                    </a:lnTo>
                    <a:lnTo>
                      <a:pt x="1090767" y="0"/>
                    </a:lnTo>
                    <a:close/>
                  </a:path>
                </a:pathLst>
              </a:custGeom>
              <a:solidFill>
                <a:srgbClr val="FFFFFF"/>
              </a:solidFill>
            </p:spPr>
            <p:txBody>
              <a:bodyPr/>
              <a:lstStyle/>
              <a:p>
                <a:endParaRPr lang="en-US"/>
              </a:p>
            </p:txBody>
          </p:sp>
          <p:sp>
            <p:nvSpPr>
              <p:cNvPr id="51" name="TextBox 51"/>
              <p:cNvSpPr txBox="1"/>
              <p:nvPr/>
            </p:nvSpPr>
            <p:spPr>
              <a:xfrm>
                <a:off x="0" y="-152400"/>
                <a:ext cx="1090767" cy="2082751"/>
              </a:xfrm>
              <a:prstGeom prst="rect">
                <a:avLst/>
              </a:prstGeom>
            </p:spPr>
            <p:txBody>
              <a:bodyPr lIns="51835" tIns="51835" rIns="51835" bIns="51835" rtlCol="0" anchor="ctr"/>
              <a:lstStyle/>
              <a:p>
                <a:pPr algn="ctr">
                  <a:lnSpc>
                    <a:spcPts val="3779"/>
                  </a:lnSpc>
                </a:pPr>
                <a:endParaRPr/>
              </a:p>
            </p:txBody>
          </p:sp>
        </p:grpSp>
      </p:grpSp>
      <p:sp>
        <p:nvSpPr>
          <p:cNvPr id="52" name="Freeform 52"/>
          <p:cNvSpPr/>
          <p:nvPr/>
        </p:nvSpPr>
        <p:spPr>
          <a:xfrm>
            <a:off x="950004" y="3523802"/>
            <a:ext cx="2249936" cy="298117"/>
          </a:xfrm>
          <a:custGeom>
            <a:avLst/>
            <a:gdLst/>
            <a:ahLst/>
            <a:cxnLst/>
            <a:rect l="l" t="t" r="r" b="b"/>
            <a:pathLst>
              <a:path w="2249936" h="298117">
                <a:moveTo>
                  <a:pt x="0" y="0"/>
                </a:moveTo>
                <a:lnTo>
                  <a:pt x="2249935" y="0"/>
                </a:lnTo>
                <a:lnTo>
                  <a:pt x="2249935" y="298116"/>
                </a:lnTo>
                <a:lnTo>
                  <a:pt x="0" y="298116"/>
                </a:lnTo>
                <a:lnTo>
                  <a:pt x="0" y="0"/>
                </a:lnTo>
                <a:close/>
              </a:path>
            </a:pathLst>
          </a:custGeom>
          <a:blipFill>
            <a:blip r:embed="rId5"/>
            <a:stretch>
              <a:fillRect/>
            </a:stretch>
          </a:blipFill>
          <a:ln cap="sq">
            <a:noFill/>
            <a:prstDash val="solid"/>
            <a:miter/>
          </a:ln>
        </p:spPr>
        <p:txBody>
          <a:bodyPr/>
          <a:lstStyle/>
          <a:p>
            <a:endParaRPr lang="en-US"/>
          </a:p>
        </p:txBody>
      </p:sp>
      <p:grpSp>
        <p:nvGrpSpPr>
          <p:cNvPr id="53" name="Group 53"/>
          <p:cNvGrpSpPr/>
          <p:nvPr/>
        </p:nvGrpSpPr>
        <p:grpSpPr>
          <a:xfrm>
            <a:off x="770801" y="2784800"/>
            <a:ext cx="2550024" cy="936278"/>
            <a:chOff x="0" y="0"/>
            <a:chExt cx="3400032" cy="1248371"/>
          </a:xfrm>
        </p:grpSpPr>
        <p:grpSp>
          <p:nvGrpSpPr>
            <p:cNvPr id="54" name="Group 54"/>
            <p:cNvGrpSpPr/>
            <p:nvPr/>
          </p:nvGrpSpPr>
          <p:grpSpPr>
            <a:xfrm>
              <a:off x="0" y="117014"/>
              <a:ext cx="3400032" cy="979245"/>
              <a:chOff x="0" y="0"/>
              <a:chExt cx="1066356" cy="307122"/>
            </a:xfrm>
          </p:grpSpPr>
          <p:sp>
            <p:nvSpPr>
              <p:cNvPr id="55" name="Freeform 55"/>
              <p:cNvSpPr/>
              <p:nvPr/>
            </p:nvSpPr>
            <p:spPr>
              <a:xfrm>
                <a:off x="0" y="0"/>
                <a:ext cx="1066356" cy="307122"/>
              </a:xfrm>
              <a:custGeom>
                <a:avLst/>
                <a:gdLst/>
                <a:ahLst/>
                <a:cxnLst/>
                <a:rect l="l" t="t" r="r" b="b"/>
                <a:pathLst>
                  <a:path w="1066356" h="307122">
                    <a:moveTo>
                      <a:pt x="15180" y="0"/>
                    </a:moveTo>
                    <a:lnTo>
                      <a:pt x="1051176" y="0"/>
                    </a:lnTo>
                    <a:cubicBezTo>
                      <a:pt x="1059560" y="0"/>
                      <a:pt x="1066356" y="6796"/>
                      <a:pt x="1066356" y="15180"/>
                    </a:cubicBezTo>
                    <a:lnTo>
                      <a:pt x="1066356" y="291942"/>
                    </a:lnTo>
                    <a:cubicBezTo>
                      <a:pt x="1066356" y="295968"/>
                      <a:pt x="1064757" y="299829"/>
                      <a:pt x="1061910" y="302676"/>
                    </a:cubicBezTo>
                    <a:cubicBezTo>
                      <a:pt x="1059063" y="305522"/>
                      <a:pt x="1055202" y="307122"/>
                      <a:pt x="1051176" y="307122"/>
                    </a:cubicBezTo>
                    <a:lnTo>
                      <a:pt x="15180" y="307122"/>
                    </a:lnTo>
                    <a:cubicBezTo>
                      <a:pt x="11154" y="307122"/>
                      <a:pt x="7293" y="305522"/>
                      <a:pt x="4446" y="302676"/>
                    </a:cubicBezTo>
                    <a:cubicBezTo>
                      <a:pt x="1599" y="299829"/>
                      <a:pt x="0" y="295968"/>
                      <a:pt x="0" y="291942"/>
                    </a:cubicBezTo>
                    <a:lnTo>
                      <a:pt x="0" y="15180"/>
                    </a:lnTo>
                    <a:cubicBezTo>
                      <a:pt x="0" y="11154"/>
                      <a:pt x="1599" y="7293"/>
                      <a:pt x="4446" y="4446"/>
                    </a:cubicBezTo>
                    <a:cubicBezTo>
                      <a:pt x="7293" y="1599"/>
                      <a:pt x="11154" y="0"/>
                      <a:pt x="15180" y="0"/>
                    </a:cubicBezTo>
                    <a:close/>
                  </a:path>
                </a:pathLst>
              </a:custGeom>
              <a:solidFill>
                <a:srgbClr val="737373"/>
              </a:solidFill>
              <a:ln cap="sq">
                <a:noFill/>
                <a:prstDash val="solid"/>
                <a:miter/>
              </a:ln>
            </p:spPr>
            <p:txBody>
              <a:bodyPr/>
              <a:lstStyle/>
              <a:p>
                <a:endParaRPr lang="en-US"/>
              </a:p>
            </p:txBody>
          </p:sp>
          <p:sp>
            <p:nvSpPr>
              <p:cNvPr id="56" name="TextBox 56"/>
              <p:cNvSpPr txBox="1"/>
              <p:nvPr/>
            </p:nvSpPr>
            <p:spPr>
              <a:xfrm>
                <a:off x="0" y="-76200"/>
                <a:ext cx="1066356" cy="383322"/>
              </a:xfrm>
              <a:prstGeom prst="rect">
                <a:avLst/>
              </a:prstGeom>
            </p:spPr>
            <p:txBody>
              <a:bodyPr lIns="43536" tIns="43536" rIns="43536" bIns="43536" rtlCol="0" anchor="ctr"/>
              <a:lstStyle/>
              <a:p>
                <a:pPr marL="0" lvl="0" indent="0" algn="ctr">
                  <a:lnSpc>
                    <a:spcPts val="1977"/>
                  </a:lnSpc>
                  <a:spcBef>
                    <a:spcPct val="0"/>
                  </a:spcBef>
                </a:pPr>
                <a:endParaRPr/>
              </a:p>
            </p:txBody>
          </p:sp>
        </p:grpSp>
        <p:grpSp>
          <p:nvGrpSpPr>
            <p:cNvPr id="57" name="Group 57"/>
            <p:cNvGrpSpPr/>
            <p:nvPr/>
          </p:nvGrpSpPr>
          <p:grpSpPr>
            <a:xfrm>
              <a:off x="125362" y="0"/>
              <a:ext cx="3099050" cy="1248371"/>
              <a:chOff x="0" y="0"/>
              <a:chExt cx="523161" cy="210742"/>
            </a:xfrm>
          </p:grpSpPr>
          <p:sp>
            <p:nvSpPr>
              <p:cNvPr id="58" name="Freeform 58"/>
              <p:cNvSpPr/>
              <p:nvPr/>
            </p:nvSpPr>
            <p:spPr>
              <a:xfrm>
                <a:off x="0" y="0"/>
                <a:ext cx="523161" cy="210742"/>
              </a:xfrm>
              <a:custGeom>
                <a:avLst/>
                <a:gdLst/>
                <a:ahLst/>
                <a:cxnLst/>
                <a:rect l="l" t="t" r="r" b="b"/>
                <a:pathLst>
                  <a:path w="523161" h="210742">
                    <a:moveTo>
                      <a:pt x="33309" y="0"/>
                    </a:moveTo>
                    <a:lnTo>
                      <a:pt x="489852" y="0"/>
                    </a:lnTo>
                    <a:cubicBezTo>
                      <a:pt x="508248" y="0"/>
                      <a:pt x="523161" y="14913"/>
                      <a:pt x="523161" y="33309"/>
                    </a:cubicBezTo>
                    <a:lnTo>
                      <a:pt x="523161" y="177433"/>
                    </a:lnTo>
                    <a:cubicBezTo>
                      <a:pt x="523161" y="186267"/>
                      <a:pt x="519652" y="194739"/>
                      <a:pt x="513405" y="200986"/>
                    </a:cubicBezTo>
                    <a:cubicBezTo>
                      <a:pt x="507159" y="207232"/>
                      <a:pt x="498686" y="210742"/>
                      <a:pt x="489852" y="210742"/>
                    </a:cubicBezTo>
                    <a:lnTo>
                      <a:pt x="33309" y="210742"/>
                    </a:lnTo>
                    <a:cubicBezTo>
                      <a:pt x="14913" y="210742"/>
                      <a:pt x="0" y="195829"/>
                      <a:pt x="0" y="177433"/>
                    </a:cubicBezTo>
                    <a:lnTo>
                      <a:pt x="0" y="33309"/>
                    </a:lnTo>
                    <a:cubicBezTo>
                      <a:pt x="0" y="14913"/>
                      <a:pt x="14913" y="0"/>
                      <a:pt x="33309" y="0"/>
                    </a:cubicBezTo>
                    <a:close/>
                  </a:path>
                </a:pathLst>
              </a:custGeom>
              <a:blipFill>
                <a:blip r:embed="rId7"/>
                <a:stretch>
                  <a:fillRect t="-25094" b="-25094"/>
                </a:stretch>
              </a:blipFill>
              <a:ln w="19050" cap="sq">
                <a:solidFill>
                  <a:srgbClr val="FFFFFF"/>
                </a:solidFill>
                <a:prstDash val="solid"/>
                <a:miter/>
              </a:ln>
            </p:spPr>
            <p:txBody>
              <a:bodyPr/>
              <a:lstStyle/>
              <a:p>
                <a:endParaRPr lang="en-US"/>
              </a:p>
            </p:txBody>
          </p:sp>
        </p:grpSp>
      </p:grpSp>
      <p:grpSp>
        <p:nvGrpSpPr>
          <p:cNvPr id="59" name="Group 59"/>
          <p:cNvGrpSpPr/>
          <p:nvPr/>
        </p:nvGrpSpPr>
        <p:grpSpPr>
          <a:xfrm>
            <a:off x="471554" y="6833515"/>
            <a:ext cx="6800595" cy="2010528"/>
            <a:chOff x="0" y="0"/>
            <a:chExt cx="2588784" cy="765348"/>
          </a:xfrm>
        </p:grpSpPr>
        <p:sp>
          <p:nvSpPr>
            <p:cNvPr id="60" name="Freeform 60"/>
            <p:cNvSpPr/>
            <p:nvPr/>
          </p:nvSpPr>
          <p:spPr>
            <a:xfrm>
              <a:off x="0" y="0"/>
              <a:ext cx="2588784" cy="765348"/>
            </a:xfrm>
            <a:custGeom>
              <a:avLst/>
              <a:gdLst/>
              <a:ahLst/>
              <a:cxnLst/>
              <a:rect l="l" t="t" r="r" b="b"/>
              <a:pathLst>
                <a:path w="2588784" h="765348">
                  <a:moveTo>
                    <a:pt x="4554" y="0"/>
                  </a:moveTo>
                  <a:lnTo>
                    <a:pt x="2584231" y="0"/>
                  </a:lnTo>
                  <a:cubicBezTo>
                    <a:pt x="2586746" y="0"/>
                    <a:pt x="2588784" y="2039"/>
                    <a:pt x="2588784" y="4554"/>
                  </a:cubicBezTo>
                  <a:lnTo>
                    <a:pt x="2588784" y="760794"/>
                  </a:lnTo>
                  <a:cubicBezTo>
                    <a:pt x="2588784" y="763309"/>
                    <a:pt x="2586746" y="765348"/>
                    <a:pt x="2584231" y="765348"/>
                  </a:cubicBezTo>
                  <a:lnTo>
                    <a:pt x="4554" y="765348"/>
                  </a:lnTo>
                  <a:cubicBezTo>
                    <a:pt x="2039" y="765348"/>
                    <a:pt x="0" y="763309"/>
                    <a:pt x="0" y="760794"/>
                  </a:cubicBezTo>
                  <a:lnTo>
                    <a:pt x="0" y="4554"/>
                  </a:lnTo>
                  <a:cubicBezTo>
                    <a:pt x="0" y="2039"/>
                    <a:pt x="2039" y="0"/>
                    <a:pt x="4554" y="0"/>
                  </a:cubicBezTo>
                  <a:close/>
                </a:path>
              </a:pathLst>
            </a:custGeom>
            <a:solidFill>
              <a:srgbClr val="737373"/>
            </a:solidFill>
            <a:ln w="9525" cap="sq">
              <a:solidFill>
                <a:srgbClr val="000000"/>
              </a:solidFill>
              <a:prstDash val="solid"/>
              <a:miter/>
            </a:ln>
          </p:spPr>
          <p:txBody>
            <a:bodyPr/>
            <a:lstStyle/>
            <a:p>
              <a:endParaRPr lang="en-US"/>
            </a:p>
          </p:txBody>
        </p:sp>
        <p:sp>
          <p:nvSpPr>
            <p:cNvPr id="61" name="TextBox 61"/>
            <p:cNvSpPr txBox="1"/>
            <p:nvPr/>
          </p:nvSpPr>
          <p:spPr>
            <a:xfrm>
              <a:off x="0" y="-142875"/>
              <a:ext cx="2588784" cy="908223"/>
            </a:xfrm>
            <a:prstGeom prst="rect">
              <a:avLst/>
            </a:prstGeom>
          </p:spPr>
          <p:txBody>
            <a:bodyPr lIns="47825" tIns="47825" rIns="47825" bIns="47825" rtlCol="0" anchor="ctr"/>
            <a:lstStyle/>
            <a:p>
              <a:pPr algn="ctr">
                <a:lnSpc>
                  <a:spcPts val="3780"/>
                </a:lnSpc>
              </a:pPr>
              <a:endParaRPr/>
            </a:p>
          </p:txBody>
        </p:sp>
      </p:grpSp>
      <p:grpSp>
        <p:nvGrpSpPr>
          <p:cNvPr id="62" name="Group 62"/>
          <p:cNvGrpSpPr/>
          <p:nvPr/>
        </p:nvGrpSpPr>
        <p:grpSpPr>
          <a:xfrm>
            <a:off x="658163" y="7071640"/>
            <a:ext cx="3060229" cy="1524000"/>
            <a:chOff x="0" y="0"/>
            <a:chExt cx="4080305" cy="2032000"/>
          </a:xfrm>
        </p:grpSpPr>
        <p:sp>
          <p:nvSpPr>
            <p:cNvPr id="63" name="TextBox 63"/>
            <p:cNvSpPr txBox="1"/>
            <p:nvPr/>
          </p:nvSpPr>
          <p:spPr>
            <a:xfrm>
              <a:off x="0" y="-9525"/>
              <a:ext cx="4080305" cy="2041525"/>
            </a:xfrm>
            <a:prstGeom prst="rect">
              <a:avLst/>
            </a:prstGeom>
          </p:spPr>
          <p:txBody>
            <a:bodyPr lIns="0" tIns="0" rIns="0" bIns="0" rtlCol="0" anchor="t">
              <a:spAutoFit/>
            </a:bodyPr>
            <a:lstStyle/>
            <a:p>
              <a:pPr marL="215901" lvl="1" indent="-107951" algn="l">
                <a:lnSpc>
                  <a:spcPts val="1200"/>
                </a:lnSpc>
                <a:buFont typeface="Arial"/>
                <a:buChar char="•"/>
              </a:pPr>
              <a:r>
                <a:rPr lang="en-US" sz="1000" b="1">
                  <a:solidFill>
                    <a:srgbClr val="FFFFFF"/>
                  </a:solidFill>
                  <a:latin typeface="Poppins Bold"/>
                  <a:ea typeface="Poppins Bold"/>
                  <a:cs typeface="Poppins Bold"/>
                  <a:sym typeface="Poppins Bold"/>
                </a:rPr>
                <a:t>One Platform for Every Way You Get Paid</a:t>
              </a:r>
            </a:p>
            <a:p>
              <a:pPr algn="l">
                <a:lnSpc>
                  <a:spcPts val="1200"/>
                </a:lnSpc>
              </a:pPr>
              <a:r>
                <a:rPr lang="en-US" sz="1000">
                  <a:solidFill>
                    <a:srgbClr val="FFFFFF"/>
                  </a:solidFill>
                  <a:latin typeface="Poppins"/>
                  <a:ea typeface="Poppins"/>
                  <a:cs typeface="Poppins"/>
                  <a:sym typeface="Poppins"/>
                </a:rPr>
                <a:t>Run in-store, online, and omnichannel payments through one unified acquiring platform.</a:t>
              </a:r>
            </a:p>
            <a:p>
              <a:pPr algn="l">
                <a:lnSpc>
                  <a:spcPts val="1200"/>
                </a:lnSpc>
              </a:pPr>
              <a:endParaRPr lang="en-US" sz="1000">
                <a:solidFill>
                  <a:srgbClr val="FFFFFF"/>
                </a:solidFill>
                <a:latin typeface="Poppins"/>
                <a:ea typeface="Poppins"/>
                <a:cs typeface="Poppins"/>
                <a:sym typeface="Poppins"/>
              </a:endParaRPr>
            </a:p>
            <a:p>
              <a:pPr algn="l">
                <a:lnSpc>
                  <a:spcPts val="1200"/>
                </a:lnSpc>
              </a:pPr>
              <a:endParaRPr lang="en-US" sz="1000">
                <a:solidFill>
                  <a:srgbClr val="FFFFFF"/>
                </a:solidFill>
                <a:latin typeface="Poppins"/>
                <a:ea typeface="Poppins"/>
                <a:cs typeface="Poppins"/>
                <a:sym typeface="Poppins"/>
              </a:endParaRPr>
            </a:p>
            <a:p>
              <a:pPr marL="215901" lvl="1" indent="-107951" algn="l">
                <a:lnSpc>
                  <a:spcPts val="1200"/>
                </a:lnSpc>
                <a:buFont typeface="Arial"/>
                <a:buChar char="•"/>
              </a:pPr>
              <a:r>
                <a:rPr lang="en-US" sz="1000" b="1">
                  <a:solidFill>
                    <a:srgbClr val="FFFFFF"/>
                  </a:solidFill>
                  <a:latin typeface="Poppins Bold"/>
                  <a:ea typeface="Poppins Bold"/>
                  <a:cs typeface="Poppins Bold"/>
                  <a:sym typeface="Poppins Bold"/>
                </a:rPr>
                <a:t>Clear Funding and Faster Resolution</a:t>
              </a:r>
            </a:p>
            <a:p>
              <a:pPr algn="l">
                <a:lnSpc>
                  <a:spcPts val="1200"/>
                </a:lnSpc>
              </a:pPr>
              <a:r>
                <a:rPr lang="en-US" sz="1000">
                  <a:solidFill>
                    <a:srgbClr val="FFFFFF"/>
                  </a:solidFill>
                  <a:latin typeface="Poppins"/>
                  <a:ea typeface="Poppins"/>
                  <a:cs typeface="Poppins"/>
                  <a:sym typeface="Poppins"/>
                </a:rPr>
                <a:t>Know when funds will settle, understand your fees, and resolve issues faster through a single owner of the payment lifecycle.</a:t>
              </a:r>
            </a:p>
          </p:txBody>
        </p:sp>
        <p:sp>
          <p:nvSpPr>
            <p:cNvPr id="64" name="Freeform 64"/>
            <p:cNvSpPr/>
            <p:nvPr/>
          </p:nvSpPr>
          <p:spPr>
            <a:xfrm>
              <a:off x="0" y="1169109"/>
              <a:ext cx="195615" cy="195615"/>
            </a:xfrm>
            <a:custGeom>
              <a:avLst/>
              <a:gdLst/>
              <a:ahLst/>
              <a:cxnLst/>
              <a:rect l="l" t="t" r="r" b="b"/>
              <a:pathLst>
                <a:path w="195615" h="195615">
                  <a:moveTo>
                    <a:pt x="0" y="0"/>
                  </a:moveTo>
                  <a:lnTo>
                    <a:pt x="195615" y="0"/>
                  </a:lnTo>
                  <a:lnTo>
                    <a:pt x="195615" y="195615"/>
                  </a:lnTo>
                  <a:lnTo>
                    <a:pt x="0" y="19561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5" name="Freeform 65"/>
            <p:cNvSpPr/>
            <p:nvPr/>
          </p:nvSpPr>
          <p:spPr>
            <a:xfrm>
              <a:off x="0" y="0"/>
              <a:ext cx="195615" cy="195615"/>
            </a:xfrm>
            <a:custGeom>
              <a:avLst/>
              <a:gdLst/>
              <a:ahLst/>
              <a:cxnLst/>
              <a:rect l="l" t="t" r="r" b="b"/>
              <a:pathLst>
                <a:path w="195615" h="195615">
                  <a:moveTo>
                    <a:pt x="0" y="0"/>
                  </a:moveTo>
                  <a:lnTo>
                    <a:pt x="195615" y="0"/>
                  </a:lnTo>
                  <a:lnTo>
                    <a:pt x="195615" y="195615"/>
                  </a:lnTo>
                  <a:lnTo>
                    <a:pt x="0" y="19561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grpSp>
      <p:grpSp>
        <p:nvGrpSpPr>
          <p:cNvPr id="66" name="Group 66"/>
          <p:cNvGrpSpPr/>
          <p:nvPr/>
        </p:nvGrpSpPr>
        <p:grpSpPr>
          <a:xfrm>
            <a:off x="3982298" y="7061243"/>
            <a:ext cx="3154576" cy="1676400"/>
            <a:chOff x="0" y="0"/>
            <a:chExt cx="4206101" cy="2235200"/>
          </a:xfrm>
        </p:grpSpPr>
        <p:sp>
          <p:nvSpPr>
            <p:cNvPr id="67" name="TextBox 67"/>
            <p:cNvSpPr txBox="1"/>
            <p:nvPr/>
          </p:nvSpPr>
          <p:spPr>
            <a:xfrm>
              <a:off x="0" y="-9525"/>
              <a:ext cx="4206101" cy="2244725"/>
            </a:xfrm>
            <a:prstGeom prst="rect">
              <a:avLst/>
            </a:prstGeom>
          </p:spPr>
          <p:txBody>
            <a:bodyPr lIns="0" tIns="0" rIns="0" bIns="0" rtlCol="0" anchor="t">
              <a:spAutoFit/>
            </a:bodyPr>
            <a:lstStyle/>
            <a:p>
              <a:pPr marL="215901" lvl="1" indent="-107951" algn="l">
                <a:lnSpc>
                  <a:spcPts val="1200"/>
                </a:lnSpc>
                <a:buFont typeface="Arial"/>
                <a:buChar char="•"/>
              </a:pPr>
              <a:r>
                <a:rPr lang="en-US" sz="1000" b="1">
                  <a:solidFill>
                    <a:srgbClr val="FFFFFF"/>
                  </a:solidFill>
                  <a:latin typeface="Poppins Bold"/>
                  <a:ea typeface="Poppins Bold"/>
                  <a:cs typeface="Poppins Bold"/>
                  <a:sym typeface="Poppins Bold"/>
                </a:rPr>
                <a:t>Built to Grow Without Disruption</a:t>
              </a:r>
            </a:p>
            <a:p>
              <a:pPr algn="l">
                <a:lnSpc>
                  <a:spcPts val="1200"/>
                </a:lnSpc>
              </a:pPr>
              <a:r>
                <a:rPr lang="en-US" sz="1000">
                  <a:solidFill>
                    <a:srgbClr val="FFFFFF"/>
                  </a:solidFill>
                  <a:latin typeface="Poppins"/>
                  <a:ea typeface="Poppins"/>
                  <a:cs typeface="Poppins"/>
                  <a:sym typeface="Poppins"/>
                </a:rPr>
                <a:t>Add locations, increase volume, or expand channels without changing processors or re-working your payments stack.</a:t>
              </a:r>
            </a:p>
            <a:p>
              <a:pPr algn="l">
                <a:lnSpc>
                  <a:spcPts val="1200"/>
                </a:lnSpc>
              </a:pPr>
              <a:endParaRPr lang="en-US" sz="1000">
                <a:solidFill>
                  <a:srgbClr val="FFFFFF"/>
                </a:solidFill>
                <a:latin typeface="Poppins"/>
                <a:ea typeface="Poppins"/>
                <a:cs typeface="Poppins"/>
                <a:sym typeface="Poppins"/>
              </a:endParaRPr>
            </a:p>
            <a:p>
              <a:pPr algn="l">
                <a:lnSpc>
                  <a:spcPts val="1200"/>
                </a:lnSpc>
              </a:pPr>
              <a:endParaRPr lang="en-US" sz="1000">
                <a:solidFill>
                  <a:srgbClr val="FFFFFF"/>
                </a:solidFill>
                <a:latin typeface="Poppins"/>
                <a:ea typeface="Poppins"/>
                <a:cs typeface="Poppins"/>
                <a:sym typeface="Poppins"/>
              </a:endParaRPr>
            </a:p>
            <a:p>
              <a:pPr marL="215901" lvl="1" indent="-107951" algn="l">
                <a:lnSpc>
                  <a:spcPts val="1200"/>
                </a:lnSpc>
                <a:buFont typeface="Arial"/>
                <a:buChar char="•"/>
              </a:pPr>
              <a:r>
                <a:rPr lang="en-US" sz="1000" b="1">
                  <a:solidFill>
                    <a:srgbClr val="FFFFFF"/>
                  </a:solidFill>
                  <a:latin typeface="Poppins Bold"/>
                  <a:ea typeface="Poppins Bold"/>
                  <a:cs typeface="Poppins Bold"/>
                  <a:sym typeface="Poppins Bold"/>
                </a:rPr>
                <a:t>Modern, Issuer-Connected Payments</a:t>
              </a:r>
            </a:p>
            <a:p>
              <a:pPr algn="l">
                <a:lnSpc>
                  <a:spcPts val="1200"/>
                </a:lnSpc>
              </a:pPr>
              <a:r>
                <a:rPr lang="en-US" sz="1000">
                  <a:solidFill>
                    <a:srgbClr val="FFFFFF"/>
                  </a:solidFill>
                  <a:latin typeface="Poppins"/>
                  <a:ea typeface="Poppins"/>
                  <a:cs typeface="Poppins"/>
                  <a:sym typeface="Poppins"/>
                </a:rPr>
                <a:t>A fintech-built acquiring platform that connects directly to the issuer—reducing dependencies, increasing transparency, and delivering a more reliable payments experience.</a:t>
              </a:r>
            </a:p>
          </p:txBody>
        </p:sp>
        <p:sp>
          <p:nvSpPr>
            <p:cNvPr id="68" name="Freeform 68"/>
            <p:cNvSpPr/>
            <p:nvPr/>
          </p:nvSpPr>
          <p:spPr>
            <a:xfrm>
              <a:off x="0" y="1169109"/>
              <a:ext cx="195615" cy="195615"/>
            </a:xfrm>
            <a:custGeom>
              <a:avLst/>
              <a:gdLst/>
              <a:ahLst/>
              <a:cxnLst/>
              <a:rect l="l" t="t" r="r" b="b"/>
              <a:pathLst>
                <a:path w="195615" h="195615">
                  <a:moveTo>
                    <a:pt x="0" y="0"/>
                  </a:moveTo>
                  <a:lnTo>
                    <a:pt x="195615" y="0"/>
                  </a:lnTo>
                  <a:lnTo>
                    <a:pt x="195615" y="195615"/>
                  </a:lnTo>
                  <a:lnTo>
                    <a:pt x="0" y="19561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9" name="Freeform 69"/>
            <p:cNvSpPr/>
            <p:nvPr/>
          </p:nvSpPr>
          <p:spPr>
            <a:xfrm>
              <a:off x="0" y="0"/>
              <a:ext cx="195615" cy="195615"/>
            </a:xfrm>
            <a:custGeom>
              <a:avLst/>
              <a:gdLst/>
              <a:ahLst/>
              <a:cxnLst/>
              <a:rect l="l" t="t" r="r" b="b"/>
              <a:pathLst>
                <a:path w="195615" h="195615">
                  <a:moveTo>
                    <a:pt x="0" y="0"/>
                  </a:moveTo>
                  <a:lnTo>
                    <a:pt x="195615" y="0"/>
                  </a:lnTo>
                  <a:lnTo>
                    <a:pt x="195615" y="195615"/>
                  </a:lnTo>
                  <a:lnTo>
                    <a:pt x="0" y="19561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grpSp>
      <p:grpSp>
        <p:nvGrpSpPr>
          <p:cNvPr id="70" name="Group 70"/>
          <p:cNvGrpSpPr/>
          <p:nvPr/>
        </p:nvGrpSpPr>
        <p:grpSpPr>
          <a:xfrm>
            <a:off x="471554" y="6182356"/>
            <a:ext cx="3863623" cy="611245"/>
            <a:chOff x="0" y="0"/>
            <a:chExt cx="5151498" cy="814993"/>
          </a:xfrm>
        </p:grpSpPr>
        <p:sp>
          <p:nvSpPr>
            <p:cNvPr id="71" name="Freeform 71"/>
            <p:cNvSpPr/>
            <p:nvPr/>
          </p:nvSpPr>
          <p:spPr>
            <a:xfrm>
              <a:off x="0" y="0"/>
              <a:ext cx="696819" cy="814993"/>
            </a:xfrm>
            <a:custGeom>
              <a:avLst/>
              <a:gdLst/>
              <a:ahLst/>
              <a:cxnLst/>
              <a:rect l="l" t="t" r="r" b="b"/>
              <a:pathLst>
                <a:path w="696819" h="814993">
                  <a:moveTo>
                    <a:pt x="0" y="0"/>
                  </a:moveTo>
                  <a:lnTo>
                    <a:pt x="696819" y="0"/>
                  </a:lnTo>
                  <a:lnTo>
                    <a:pt x="696819" y="814993"/>
                  </a:lnTo>
                  <a:lnTo>
                    <a:pt x="0" y="814993"/>
                  </a:lnTo>
                  <a:lnTo>
                    <a:pt x="0" y="0"/>
                  </a:lnTo>
                  <a:close/>
                </a:path>
              </a:pathLst>
            </a:custGeom>
            <a:blipFill>
              <a:blip r:embed="rId9"/>
              <a:stretch>
                <a:fillRect/>
              </a:stretch>
            </a:blipFill>
          </p:spPr>
          <p:txBody>
            <a:bodyPr/>
            <a:lstStyle/>
            <a:p>
              <a:endParaRPr lang="en-US"/>
            </a:p>
          </p:txBody>
        </p:sp>
        <p:sp>
          <p:nvSpPr>
            <p:cNvPr id="72" name="TextBox 72"/>
            <p:cNvSpPr txBox="1"/>
            <p:nvPr/>
          </p:nvSpPr>
          <p:spPr>
            <a:xfrm>
              <a:off x="755069" y="229696"/>
              <a:ext cx="4396428" cy="336550"/>
            </a:xfrm>
            <a:prstGeom prst="rect">
              <a:avLst/>
            </a:prstGeom>
          </p:spPr>
          <p:txBody>
            <a:bodyPr lIns="0" tIns="0" rIns="0" bIns="0" rtlCol="0" anchor="t">
              <a:spAutoFit/>
            </a:bodyPr>
            <a:lstStyle/>
            <a:p>
              <a:pPr algn="l">
                <a:lnSpc>
                  <a:spcPts val="1920"/>
                </a:lnSpc>
              </a:pPr>
              <a:r>
                <a:rPr lang="en-US" sz="1600" b="1">
                  <a:solidFill>
                    <a:srgbClr val="000000"/>
                  </a:solidFill>
                  <a:latin typeface="Poppins Bold"/>
                  <a:ea typeface="Poppins Bold"/>
                  <a:cs typeface="Poppins Bold"/>
                  <a:sym typeface="Poppins Bold"/>
                </a:rPr>
                <a:t>Why Merchant’s Choose WAS</a:t>
              </a:r>
            </a:p>
          </p:txBody>
        </p:sp>
      </p:grpSp>
      <p:sp>
        <p:nvSpPr>
          <p:cNvPr id="73" name="Freeform 73"/>
          <p:cNvSpPr/>
          <p:nvPr/>
        </p:nvSpPr>
        <p:spPr>
          <a:xfrm>
            <a:off x="4573419" y="4661845"/>
            <a:ext cx="2249936" cy="298117"/>
          </a:xfrm>
          <a:custGeom>
            <a:avLst/>
            <a:gdLst/>
            <a:ahLst/>
            <a:cxnLst/>
            <a:rect l="l" t="t" r="r" b="b"/>
            <a:pathLst>
              <a:path w="2249936" h="298117">
                <a:moveTo>
                  <a:pt x="0" y="0"/>
                </a:moveTo>
                <a:lnTo>
                  <a:pt x="2249936" y="0"/>
                </a:lnTo>
                <a:lnTo>
                  <a:pt x="2249936" y="298116"/>
                </a:lnTo>
                <a:lnTo>
                  <a:pt x="0" y="298116"/>
                </a:lnTo>
                <a:lnTo>
                  <a:pt x="0" y="0"/>
                </a:lnTo>
                <a:close/>
              </a:path>
            </a:pathLst>
          </a:custGeom>
          <a:blipFill>
            <a:blip r:embed="rId5"/>
            <a:stretch>
              <a:fillRect/>
            </a:stretch>
          </a:blipFill>
          <a:ln cap="sq">
            <a:noFill/>
            <a:prstDash val="solid"/>
            <a:miter/>
          </a:ln>
        </p:spPr>
        <p:txBody>
          <a:bodyPr/>
          <a:lstStyle/>
          <a:p>
            <a:endParaRPr lang="en-US"/>
          </a:p>
        </p:txBody>
      </p:sp>
      <p:grpSp>
        <p:nvGrpSpPr>
          <p:cNvPr id="74" name="Group 74"/>
          <p:cNvGrpSpPr/>
          <p:nvPr/>
        </p:nvGrpSpPr>
        <p:grpSpPr>
          <a:xfrm>
            <a:off x="4394217" y="3960495"/>
            <a:ext cx="2550024" cy="936278"/>
            <a:chOff x="0" y="0"/>
            <a:chExt cx="3400032" cy="1248371"/>
          </a:xfrm>
        </p:grpSpPr>
        <p:grpSp>
          <p:nvGrpSpPr>
            <p:cNvPr id="75" name="Group 75"/>
            <p:cNvGrpSpPr/>
            <p:nvPr/>
          </p:nvGrpSpPr>
          <p:grpSpPr>
            <a:xfrm>
              <a:off x="0" y="134563"/>
              <a:ext cx="3400032" cy="979245"/>
              <a:chOff x="0" y="0"/>
              <a:chExt cx="1066356" cy="307122"/>
            </a:xfrm>
          </p:grpSpPr>
          <p:sp>
            <p:nvSpPr>
              <p:cNvPr id="76" name="Freeform 76"/>
              <p:cNvSpPr/>
              <p:nvPr/>
            </p:nvSpPr>
            <p:spPr>
              <a:xfrm>
                <a:off x="0" y="0"/>
                <a:ext cx="1066356" cy="307122"/>
              </a:xfrm>
              <a:custGeom>
                <a:avLst/>
                <a:gdLst/>
                <a:ahLst/>
                <a:cxnLst/>
                <a:rect l="l" t="t" r="r" b="b"/>
                <a:pathLst>
                  <a:path w="1066356" h="307122">
                    <a:moveTo>
                      <a:pt x="15180" y="0"/>
                    </a:moveTo>
                    <a:lnTo>
                      <a:pt x="1051176" y="0"/>
                    </a:lnTo>
                    <a:cubicBezTo>
                      <a:pt x="1059560" y="0"/>
                      <a:pt x="1066356" y="6796"/>
                      <a:pt x="1066356" y="15180"/>
                    </a:cubicBezTo>
                    <a:lnTo>
                      <a:pt x="1066356" y="291942"/>
                    </a:lnTo>
                    <a:cubicBezTo>
                      <a:pt x="1066356" y="295968"/>
                      <a:pt x="1064757" y="299829"/>
                      <a:pt x="1061910" y="302676"/>
                    </a:cubicBezTo>
                    <a:cubicBezTo>
                      <a:pt x="1059063" y="305522"/>
                      <a:pt x="1055202" y="307122"/>
                      <a:pt x="1051176" y="307122"/>
                    </a:cubicBezTo>
                    <a:lnTo>
                      <a:pt x="15180" y="307122"/>
                    </a:lnTo>
                    <a:cubicBezTo>
                      <a:pt x="11154" y="307122"/>
                      <a:pt x="7293" y="305522"/>
                      <a:pt x="4446" y="302676"/>
                    </a:cubicBezTo>
                    <a:cubicBezTo>
                      <a:pt x="1599" y="299829"/>
                      <a:pt x="0" y="295968"/>
                      <a:pt x="0" y="291942"/>
                    </a:cubicBezTo>
                    <a:lnTo>
                      <a:pt x="0" y="15180"/>
                    </a:lnTo>
                    <a:cubicBezTo>
                      <a:pt x="0" y="11154"/>
                      <a:pt x="1599" y="7293"/>
                      <a:pt x="4446" y="4446"/>
                    </a:cubicBezTo>
                    <a:cubicBezTo>
                      <a:pt x="7293" y="1599"/>
                      <a:pt x="11154" y="0"/>
                      <a:pt x="15180" y="0"/>
                    </a:cubicBezTo>
                    <a:close/>
                  </a:path>
                </a:pathLst>
              </a:custGeom>
              <a:solidFill>
                <a:srgbClr val="737373"/>
              </a:solidFill>
              <a:ln cap="sq">
                <a:noFill/>
                <a:prstDash val="solid"/>
                <a:miter/>
              </a:ln>
            </p:spPr>
            <p:txBody>
              <a:bodyPr/>
              <a:lstStyle/>
              <a:p>
                <a:endParaRPr lang="en-US"/>
              </a:p>
            </p:txBody>
          </p:sp>
          <p:sp>
            <p:nvSpPr>
              <p:cNvPr id="77" name="TextBox 77"/>
              <p:cNvSpPr txBox="1"/>
              <p:nvPr/>
            </p:nvSpPr>
            <p:spPr>
              <a:xfrm>
                <a:off x="0" y="-76200"/>
                <a:ext cx="1066356" cy="383322"/>
              </a:xfrm>
              <a:prstGeom prst="rect">
                <a:avLst/>
              </a:prstGeom>
            </p:spPr>
            <p:txBody>
              <a:bodyPr lIns="43536" tIns="43536" rIns="43536" bIns="43536" rtlCol="0" anchor="ctr"/>
              <a:lstStyle/>
              <a:p>
                <a:pPr marL="0" lvl="0" indent="0" algn="ctr">
                  <a:lnSpc>
                    <a:spcPts val="1977"/>
                  </a:lnSpc>
                  <a:spcBef>
                    <a:spcPct val="0"/>
                  </a:spcBef>
                </a:pPr>
                <a:endParaRPr/>
              </a:p>
            </p:txBody>
          </p:sp>
        </p:grpSp>
        <p:grpSp>
          <p:nvGrpSpPr>
            <p:cNvPr id="78" name="Group 78"/>
            <p:cNvGrpSpPr/>
            <p:nvPr/>
          </p:nvGrpSpPr>
          <p:grpSpPr>
            <a:xfrm>
              <a:off x="150491" y="0"/>
              <a:ext cx="3099050" cy="1248371"/>
              <a:chOff x="0" y="0"/>
              <a:chExt cx="523161" cy="210742"/>
            </a:xfrm>
          </p:grpSpPr>
          <p:sp>
            <p:nvSpPr>
              <p:cNvPr id="79" name="Freeform 79"/>
              <p:cNvSpPr/>
              <p:nvPr/>
            </p:nvSpPr>
            <p:spPr>
              <a:xfrm>
                <a:off x="0" y="0"/>
                <a:ext cx="523161" cy="210742"/>
              </a:xfrm>
              <a:custGeom>
                <a:avLst/>
                <a:gdLst/>
                <a:ahLst/>
                <a:cxnLst/>
                <a:rect l="l" t="t" r="r" b="b"/>
                <a:pathLst>
                  <a:path w="523161" h="210742">
                    <a:moveTo>
                      <a:pt x="33309" y="0"/>
                    </a:moveTo>
                    <a:lnTo>
                      <a:pt x="489852" y="0"/>
                    </a:lnTo>
                    <a:cubicBezTo>
                      <a:pt x="508248" y="0"/>
                      <a:pt x="523161" y="14913"/>
                      <a:pt x="523161" y="33309"/>
                    </a:cubicBezTo>
                    <a:lnTo>
                      <a:pt x="523161" y="177433"/>
                    </a:lnTo>
                    <a:cubicBezTo>
                      <a:pt x="523161" y="186267"/>
                      <a:pt x="519652" y="194739"/>
                      <a:pt x="513405" y="200986"/>
                    </a:cubicBezTo>
                    <a:cubicBezTo>
                      <a:pt x="507159" y="207232"/>
                      <a:pt x="498686" y="210742"/>
                      <a:pt x="489852" y="210742"/>
                    </a:cubicBezTo>
                    <a:lnTo>
                      <a:pt x="33309" y="210742"/>
                    </a:lnTo>
                    <a:cubicBezTo>
                      <a:pt x="14913" y="210742"/>
                      <a:pt x="0" y="195829"/>
                      <a:pt x="0" y="177433"/>
                    </a:cubicBezTo>
                    <a:lnTo>
                      <a:pt x="0" y="33309"/>
                    </a:lnTo>
                    <a:cubicBezTo>
                      <a:pt x="0" y="14913"/>
                      <a:pt x="14913" y="0"/>
                      <a:pt x="33309" y="0"/>
                    </a:cubicBezTo>
                    <a:close/>
                  </a:path>
                </a:pathLst>
              </a:custGeom>
              <a:blipFill>
                <a:blip r:embed="rId10"/>
                <a:stretch>
                  <a:fillRect t="-32852" b="-32852"/>
                </a:stretch>
              </a:blipFill>
              <a:ln w="19050" cap="sq">
                <a:solidFill>
                  <a:srgbClr val="FFFFFF"/>
                </a:solidFill>
                <a:prstDash val="solid"/>
                <a:miter/>
              </a:ln>
            </p:spPr>
            <p:txBody>
              <a:bodyPr/>
              <a:lstStyle/>
              <a:p>
                <a:endParaRPr lang="en-US"/>
              </a:p>
            </p:txBody>
          </p:sp>
        </p:grpSp>
      </p:grpSp>
      <p:sp>
        <p:nvSpPr>
          <p:cNvPr id="80" name="TextBox 80"/>
          <p:cNvSpPr txBox="1"/>
          <p:nvPr/>
        </p:nvSpPr>
        <p:spPr>
          <a:xfrm>
            <a:off x="903509" y="3964315"/>
            <a:ext cx="3288439" cy="986790"/>
          </a:xfrm>
          <a:prstGeom prst="rect">
            <a:avLst/>
          </a:prstGeom>
        </p:spPr>
        <p:txBody>
          <a:bodyPr lIns="0" tIns="0" rIns="0" bIns="0" rtlCol="0" anchor="t">
            <a:spAutoFit/>
          </a:bodyPr>
          <a:lstStyle/>
          <a:p>
            <a:pPr algn="l">
              <a:lnSpc>
                <a:spcPts val="1320"/>
              </a:lnSpc>
            </a:pPr>
            <a:r>
              <a:rPr lang="en-US" sz="1200">
                <a:solidFill>
                  <a:srgbClr val="000000"/>
                </a:solidFill>
                <a:latin typeface="Poppins"/>
                <a:ea typeface="Poppins"/>
                <a:cs typeface="Poppins"/>
                <a:sym typeface="Poppins"/>
              </a:rPr>
              <a:t>Growth shouldn’t disrupt payments. WAS delivers an issuer‑connected acquiring platform that keeps funding, reporting, and support consistent as your business adds locations, volume, or new payment channels.</a:t>
            </a:r>
          </a:p>
        </p:txBody>
      </p:sp>
      <p:sp>
        <p:nvSpPr>
          <p:cNvPr id="81" name="TextBox 81"/>
          <p:cNvSpPr txBox="1"/>
          <p:nvPr/>
        </p:nvSpPr>
        <p:spPr>
          <a:xfrm>
            <a:off x="3540261" y="2734289"/>
            <a:ext cx="3403980" cy="986790"/>
          </a:xfrm>
          <a:prstGeom prst="rect">
            <a:avLst/>
          </a:prstGeom>
        </p:spPr>
        <p:txBody>
          <a:bodyPr lIns="0" tIns="0" rIns="0" bIns="0" rtlCol="0" anchor="t">
            <a:spAutoFit/>
          </a:bodyPr>
          <a:lstStyle/>
          <a:p>
            <a:pPr algn="l">
              <a:lnSpc>
                <a:spcPts val="1320"/>
              </a:lnSpc>
            </a:pPr>
            <a:r>
              <a:rPr lang="en-US" sz="1200">
                <a:solidFill>
                  <a:srgbClr val="000000"/>
                </a:solidFill>
                <a:latin typeface="Poppins"/>
                <a:ea typeface="Poppins"/>
                <a:cs typeface="Poppins"/>
                <a:sym typeface="Poppins"/>
              </a:rPr>
              <a:t>Merchants often get stuck when POS systems, processors, and gateways pass blame. With WAS owning payments end‑to‑end, from authorization to funding and support, there’s one place to call and faster resolution when it matters most.</a:t>
            </a:r>
          </a:p>
        </p:txBody>
      </p:sp>
      <p:sp>
        <p:nvSpPr>
          <p:cNvPr id="82" name="TextBox 82"/>
          <p:cNvSpPr txBox="1"/>
          <p:nvPr/>
        </p:nvSpPr>
        <p:spPr>
          <a:xfrm>
            <a:off x="3540261" y="5136820"/>
            <a:ext cx="3461337" cy="824865"/>
          </a:xfrm>
          <a:prstGeom prst="rect">
            <a:avLst/>
          </a:prstGeom>
        </p:spPr>
        <p:txBody>
          <a:bodyPr lIns="0" tIns="0" rIns="0" bIns="0" rtlCol="0" anchor="t">
            <a:spAutoFit/>
          </a:bodyPr>
          <a:lstStyle/>
          <a:p>
            <a:pPr algn="l">
              <a:lnSpc>
                <a:spcPts val="1320"/>
              </a:lnSpc>
            </a:pPr>
            <a:r>
              <a:rPr lang="en-US" sz="1200">
                <a:solidFill>
                  <a:srgbClr val="000000"/>
                </a:solidFill>
                <a:latin typeface="Poppins"/>
                <a:ea typeface="Poppins"/>
                <a:cs typeface="Poppins"/>
                <a:sym typeface="Poppins"/>
              </a:rPr>
              <a:t>No more funding surprises or fee confusion. By operating closer to authorization and settlement, WAS delivers predictable funding, clearer reporting, and better visibility into your transactions.</a:t>
            </a:r>
          </a:p>
        </p:txBody>
      </p:sp>
      <p:sp>
        <p:nvSpPr>
          <p:cNvPr id="83" name="TextBox 83"/>
          <p:cNvSpPr txBox="1"/>
          <p:nvPr/>
        </p:nvSpPr>
        <p:spPr>
          <a:xfrm>
            <a:off x="706383" y="1743689"/>
            <a:ext cx="6359634" cy="800100"/>
          </a:xfrm>
          <a:prstGeom prst="rect">
            <a:avLst/>
          </a:prstGeom>
        </p:spPr>
        <p:txBody>
          <a:bodyPr lIns="0" tIns="0" rIns="0" bIns="0" rtlCol="0" anchor="t">
            <a:spAutoFit/>
          </a:bodyPr>
          <a:lstStyle/>
          <a:p>
            <a:pPr algn="ctr">
              <a:lnSpc>
                <a:spcPts val="2040"/>
              </a:lnSpc>
            </a:pPr>
            <a:r>
              <a:rPr lang="en-US" sz="1700" b="1">
                <a:solidFill>
                  <a:srgbClr val="000000"/>
                </a:solidFill>
                <a:latin typeface="Poppins Bold"/>
                <a:ea typeface="Poppins Bold"/>
                <a:cs typeface="Poppins Bold"/>
                <a:sym typeface="Poppins Bold"/>
              </a:rPr>
              <a:t>WAS is  directly connected to the card networks, providing a stable and consistent payments layer as your business grows.</a:t>
            </a:r>
          </a:p>
        </p:txBody>
      </p:sp>
      <p:sp>
        <p:nvSpPr>
          <p:cNvPr id="84" name="TextBox 84"/>
          <p:cNvSpPr txBox="1"/>
          <p:nvPr/>
        </p:nvSpPr>
        <p:spPr>
          <a:xfrm>
            <a:off x="1702193" y="613166"/>
            <a:ext cx="5246644" cy="770255"/>
          </a:xfrm>
          <a:prstGeom prst="rect">
            <a:avLst/>
          </a:prstGeom>
        </p:spPr>
        <p:txBody>
          <a:bodyPr lIns="0" tIns="0" rIns="0" bIns="0" rtlCol="0" anchor="t">
            <a:spAutoFit/>
          </a:bodyPr>
          <a:lstStyle/>
          <a:p>
            <a:pPr algn="just">
              <a:lnSpc>
                <a:spcPts val="1540"/>
              </a:lnSpc>
            </a:pPr>
            <a:r>
              <a:rPr lang="en-US" sz="1400" spc="28">
                <a:solidFill>
                  <a:srgbClr val="FFFFFF"/>
                </a:solidFill>
                <a:latin typeface="Raleway"/>
                <a:ea typeface="Raleway"/>
                <a:cs typeface="Raleway"/>
                <a:sym typeface="Raleway"/>
              </a:rPr>
              <a:t>WAS is a modern acquiring platform that manages the full payment lifecycle, from onboarding and authorization to settlement, funding, and support. Payments stay consistent and reliable as you grow across all channels.</a:t>
            </a:r>
          </a:p>
        </p:txBody>
      </p:sp>
      <p:grpSp>
        <p:nvGrpSpPr>
          <p:cNvPr id="85" name="Group 85"/>
          <p:cNvGrpSpPr/>
          <p:nvPr/>
        </p:nvGrpSpPr>
        <p:grpSpPr>
          <a:xfrm>
            <a:off x="156558" y="761896"/>
            <a:ext cx="1241364" cy="454649"/>
            <a:chOff x="0" y="0"/>
            <a:chExt cx="1655152" cy="606199"/>
          </a:xfrm>
        </p:grpSpPr>
        <p:sp>
          <p:nvSpPr>
            <p:cNvPr id="86" name="Freeform 86"/>
            <p:cNvSpPr/>
            <p:nvPr/>
          </p:nvSpPr>
          <p:spPr>
            <a:xfrm>
              <a:off x="0" y="0"/>
              <a:ext cx="1655152" cy="606199"/>
            </a:xfrm>
            <a:custGeom>
              <a:avLst/>
              <a:gdLst/>
              <a:ahLst/>
              <a:cxnLst/>
              <a:rect l="l" t="t" r="r" b="b"/>
              <a:pathLst>
                <a:path w="1655152" h="606199">
                  <a:moveTo>
                    <a:pt x="0" y="0"/>
                  </a:moveTo>
                  <a:lnTo>
                    <a:pt x="1655152" y="0"/>
                  </a:lnTo>
                  <a:lnTo>
                    <a:pt x="1655152" y="606199"/>
                  </a:lnTo>
                  <a:lnTo>
                    <a:pt x="0" y="606199"/>
                  </a:lnTo>
                  <a:lnTo>
                    <a:pt x="0" y="0"/>
                  </a:lnTo>
                  <a:close/>
                </a:path>
              </a:pathLst>
            </a:custGeom>
            <a:blipFill>
              <a:blip>
                <a:extLst>
                  <a:ext uri="{96DAC541-7B7A-43D3-8B79-37D633B846F1}">
                    <asvg:svgBlip xmlns:asvg="http://schemas.microsoft.com/office/drawing/2016/SVG/main" r:embed="rId11"/>
                  </a:ext>
                </a:extLst>
              </a:blip>
              <a:stretch>
                <a:fillRect/>
              </a:stretch>
            </a:blipFill>
            <a:ln w="19050" cap="sq">
              <a:solidFill>
                <a:srgbClr val="737373"/>
              </a:solidFill>
              <a:prstDash val="lgDash"/>
              <a:miter/>
            </a:ln>
          </p:spPr>
          <p:txBody>
            <a:bodyPr/>
            <a:lstStyle/>
            <a:p>
              <a:endParaRPr lang="en-US"/>
            </a:p>
          </p:txBody>
        </p:sp>
        <p:sp>
          <p:nvSpPr>
            <p:cNvPr id="87" name="TextBox 87"/>
            <p:cNvSpPr txBox="1"/>
            <p:nvPr/>
          </p:nvSpPr>
          <p:spPr>
            <a:xfrm>
              <a:off x="0" y="20536"/>
              <a:ext cx="1655152" cy="536553"/>
            </a:xfrm>
            <a:prstGeom prst="rect">
              <a:avLst/>
            </a:prstGeom>
          </p:spPr>
          <p:txBody>
            <a:bodyPr lIns="0" tIns="0" rIns="0" bIns="0" rtlCol="0" anchor="t">
              <a:spAutoFit/>
            </a:bodyPr>
            <a:lstStyle/>
            <a:p>
              <a:pPr algn="ctr">
                <a:lnSpc>
                  <a:spcPts val="1647"/>
                </a:lnSpc>
              </a:pPr>
              <a:r>
                <a:rPr lang="en-US" sz="1176" b="1">
                  <a:solidFill>
                    <a:srgbClr val="737373"/>
                  </a:solidFill>
                  <a:latin typeface="Raleway Bold"/>
                  <a:ea typeface="Raleway Bold"/>
                  <a:cs typeface="Raleway Bold"/>
                  <a:sym typeface="Raleway Bold"/>
                </a:rPr>
                <a:t>Insert LOGO Here</a:t>
              </a:r>
            </a:p>
          </p:txBody>
        </p:sp>
      </p:grpSp>
      <p:grpSp>
        <p:nvGrpSpPr>
          <p:cNvPr id="88" name="Group 88"/>
          <p:cNvGrpSpPr/>
          <p:nvPr/>
        </p:nvGrpSpPr>
        <p:grpSpPr>
          <a:xfrm>
            <a:off x="318615" y="9317466"/>
            <a:ext cx="1222187" cy="572453"/>
            <a:chOff x="0" y="0"/>
            <a:chExt cx="1629583" cy="763271"/>
          </a:xfrm>
        </p:grpSpPr>
        <p:sp>
          <p:nvSpPr>
            <p:cNvPr id="89" name="Freeform 89"/>
            <p:cNvSpPr/>
            <p:nvPr/>
          </p:nvSpPr>
          <p:spPr>
            <a:xfrm>
              <a:off x="0" y="0"/>
              <a:ext cx="1629583" cy="763271"/>
            </a:xfrm>
            <a:custGeom>
              <a:avLst/>
              <a:gdLst/>
              <a:ahLst/>
              <a:cxnLst/>
              <a:rect l="l" t="t" r="r" b="b"/>
              <a:pathLst>
                <a:path w="1629583" h="763271">
                  <a:moveTo>
                    <a:pt x="0" y="0"/>
                  </a:moveTo>
                  <a:lnTo>
                    <a:pt x="1629583" y="0"/>
                  </a:lnTo>
                  <a:lnTo>
                    <a:pt x="1629583" y="763271"/>
                  </a:lnTo>
                  <a:lnTo>
                    <a:pt x="0" y="763271"/>
                  </a:lnTo>
                  <a:lnTo>
                    <a:pt x="0" y="0"/>
                  </a:lnTo>
                  <a:close/>
                </a:path>
              </a:pathLst>
            </a:custGeom>
            <a:blipFill>
              <a:blip>
                <a:extLst>
                  <a:ext uri="{96DAC541-7B7A-43D3-8B79-37D633B846F1}">
                    <asvg:svgBlip xmlns:asvg="http://schemas.microsoft.com/office/drawing/2016/SVG/main" r:embed="rId12"/>
                  </a:ext>
                </a:extLst>
              </a:blip>
              <a:stretch>
                <a:fillRect l="-13943" r="-13943"/>
              </a:stretch>
            </a:blipFill>
            <a:ln w="19050" cap="sq">
              <a:solidFill>
                <a:srgbClr val="FFFFFF"/>
              </a:solidFill>
              <a:prstDash val="lgDash"/>
              <a:miter/>
            </a:ln>
          </p:spPr>
          <p:txBody>
            <a:bodyPr/>
            <a:lstStyle/>
            <a:p>
              <a:endParaRPr lang="en-US"/>
            </a:p>
          </p:txBody>
        </p:sp>
        <p:sp>
          <p:nvSpPr>
            <p:cNvPr id="90" name="TextBox 90"/>
            <p:cNvSpPr txBox="1"/>
            <p:nvPr/>
          </p:nvSpPr>
          <p:spPr>
            <a:xfrm>
              <a:off x="0" y="46568"/>
              <a:ext cx="1629583" cy="641561"/>
            </a:xfrm>
            <a:prstGeom prst="rect">
              <a:avLst/>
            </a:prstGeom>
          </p:spPr>
          <p:txBody>
            <a:bodyPr lIns="0" tIns="0" rIns="0" bIns="0" rtlCol="0" anchor="t">
              <a:spAutoFit/>
            </a:bodyPr>
            <a:lstStyle/>
            <a:p>
              <a:pPr algn="ctr">
                <a:lnSpc>
                  <a:spcPts val="1960"/>
                </a:lnSpc>
              </a:pPr>
              <a:r>
                <a:rPr lang="en-US" sz="1400" b="1">
                  <a:solidFill>
                    <a:srgbClr val="FFFFFF"/>
                  </a:solidFill>
                  <a:latin typeface="Raleway Bold"/>
                  <a:ea typeface="Raleway Bold"/>
                  <a:cs typeface="Raleway Bold"/>
                  <a:sym typeface="Raleway Bold"/>
                </a:rPr>
                <a:t>Insert LOGO Here</a:t>
              </a:r>
            </a:p>
          </p:txBody>
        </p:sp>
      </p:grpSp>
      <p:grpSp>
        <p:nvGrpSpPr>
          <p:cNvPr id="91" name="Group 91"/>
          <p:cNvGrpSpPr/>
          <p:nvPr/>
        </p:nvGrpSpPr>
        <p:grpSpPr>
          <a:xfrm>
            <a:off x="1833362" y="9441291"/>
            <a:ext cx="5558636" cy="324803"/>
            <a:chOff x="0" y="0"/>
            <a:chExt cx="7411514" cy="433071"/>
          </a:xfrm>
        </p:grpSpPr>
        <p:sp>
          <p:nvSpPr>
            <p:cNvPr id="92" name="Freeform 92"/>
            <p:cNvSpPr/>
            <p:nvPr/>
          </p:nvSpPr>
          <p:spPr>
            <a:xfrm>
              <a:off x="0" y="0"/>
              <a:ext cx="7411514" cy="433071"/>
            </a:xfrm>
            <a:custGeom>
              <a:avLst/>
              <a:gdLst/>
              <a:ahLst/>
              <a:cxnLst/>
              <a:rect l="l" t="t" r="r" b="b"/>
              <a:pathLst>
                <a:path w="7411514" h="433071">
                  <a:moveTo>
                    <a:pt x="0" y="0"/>
                  </a:moveTo>
                  <a:lnTo>
                    <a:pt x="7411514" y="0"/>
                  </a:lnTo>
                  <a:lnTo>
                    <a:pt x="7411514" y="433071"/>
                  </a:lnTo>
                  <a:lnTo>
                    <a:pt x="0" y="433071"/>
                  </a:lnTo>
                  <a:lnTo>
                    <a:pt x="0" y="0"/>
                  </a:lnTo>
                  <a:close/>
                </a:path>
              </a:pathLst>
            </a:custGeom>
            <a:blipFill>
              <a:blip>
                <a:extLst>
                  <a:ext uri="{96DAC541-7B7A-43D3-8B79-37D633B846F1}">
                    <asvg:svgBlip xmlns:asvg="http://schemas.microsoft.com/office/drawing/2016/SVG/main" r:embed="rId12"/>
                  </a:ext>
                </a:extLst>
              </a:blip>
              <a:stretch>
                <a:fillRect t="-263397" b="-263397"/>
              </a:stretch>
            </a:blipFill>
            <a:ln w="19050" cap="sq">
              <a:solidFill>
                <a:srgbClr val="FFFFFF"/>
              </a:solidFill>
              <a:prstDash val="lgDash"/>
              <a:miter/>
            </a:ln>
          </p:spPr>
          <p:txBody>
            <a:bodyPr/>
            <a:lstStyle/>
            <a:p>
              <a:endParaRPr lang="en-US"/>
            </a:p>
          </p:txBody>
        </p:sp>
        <p:sp>
          <p:nvSpPr>
            <p:cNvPr id="93" name="TextBox 93"/>
            <p:cNvSpPr txBox="1"/>
            <p:nvPr/>
          </p:nvSpPr>
          <p:spPr>
            <a:xfrm>
              <a:off x="0" y="46568"/>
              <a:ext cx="7411514" cy="311361"/>
            </a:xfrm>
            <a:prstGeom prst="rect">
              <a:avLst/>
            </a:prstGeom>
          </p:spPr>
          <p:txBody>
            <a:bodyPr lIns="0" tIns="0" rIns="0" bIns="0" rtlCol="0" anchor="t">
              <a:spAutoFit/>
            </a:bodyPr>
            <a:lstStyle/>
            <a:p>
              <a:pPr algn="ctr">
                <a:lnSpc>
                  <a:spcPts val="1960"/>
                </a:lnSpc>
              </a:pPr>
              <a:r>
                <a:rPr lang="en-US" sz="1400" b="1">
                  <a:solidFill>
                    <a:srgbClr val="FFFFFF"/>
                  </a:solidFill>
                  <a:latin typeface="Raleway Bold"/>
                  <a:ea typeface="Raleway Bold"/>
                  <a:cs typeface="Raleway Bold"/>
                  <a:sym typeface="Raleway Bold"/>
                </a:rPr>
                <a:t>Insert Contact Information Here</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285</Words>
  <Application>Microsoft Office PowerPoint</Application>
  <PresentationFormat>Custom</PresentationFormat>
  <Paragraphs>21</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Calibri</vt:lpstr>
      <vt:lpstr>Poppins</vt:lpstr>
      <vt:lpstr>Poppins Bold</vt:lpstr>
      <vt:lpstr>Raleway</vt:lpstr>
      <vt:lpstr>Arial</vt:lpstr>
      <vt:lpstr>Raleway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 Platform One Pager - Merchant (Co-Brandable)</dc:title>
  <cp:lastModifiedBy>David Bohan</cp:lastModifiedBy>
  <cp:revision>1</cp:revision>
  <dcterms:created xsi:type="dcterms:W3CDTF">2006-08-16T00:00:00Z</dcterms:created>
  <dcterms:modified xsi:type="dcterms:W3CDTF">2026-06-29T16:04:34Z</dcterms:modified>
  <dc:identifier>DAHMMkeFy_o</dc:identifier>
</cp:coreProperties>
</file>