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7772400" cy="10058400"/>
  <p:notesSz cx="6858000" cy="9144000"/>
  <p:embeddedFontLst>
    <p:embeddedFont>
      <p:font typeface="Poppins" panose="00000500000000000000" pitchFamily="2" charset="0"/>
      <p:regular r:id="rId3"/>
    </p:embeddedFont>
    <p:embeddedFont>
      <p:font typeface="Poppins Bold" panose="020B0604020202020204" charset="0"/>
      <p:regular r:id="rId4"/>
    </p:embeddedFont>
    <p:embeddedFont>
      <p:font typeface="Raleway" pitchFamily="2" charset="0"/>
      <p:regular r:id="rId5"/>
    </p:embeddedFont>
    <p:embeddedFont>
      <p:font typeface="Raleway Bold" panose="020B0604020202020204" charset="0"/>
      <p:regular r:id="rId6"/>
    </p:embeddedFont>
    <p:embeddedFont>
      <p:font typeface="Raleway Ultra-Bold" panose="020B0604020202020204"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2" d="100"/>
          <a:sy n="72" d="100"/>
        </p:scale>
        <p:origin x="303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font" Target="fonts/font1.fntdata"/><Relationship Id="rId7" Type="http://schemas.openxmlformats.org/officeDocument/2006/relationships/font" Target="fonts/font5.fntdata"/><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11" Type="http://schemas.openxmlformats.org/officeDocument/2006/relationships/tableStyles" Target="tableStyles.xml"/><Relationship Id="rId5" Type="http://schemas.openxmlformats.org/officeDocument/2006/relationships/font" Target="fonts/font3.fntdata"/><Relationship Id="rId10" Type="http://schemas.openxmlformats.org/officeDocument/2006/relationships/theme" Target="theme/theme1.xml"/><Relationship Id="rId4" Type="http://schemas.openxmlformats.org/officeDocument/2006/relationships/font" Target="fonts/font2.fntdata"/><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Bohan" userId="1630d24c-4ef5-424e-b331-a68d0d7e6c2f" providerId="ADAL" clId="{C429DFF7-FEDA-4063-9149-9E397CFBEEC9}"/>
    <pc:docChg chg="modSld">
      <pc:chgData name="David Bohan" userId="1630d24c-4ef5-424e-b331-a68d0d7e6c2f" providerId="ADAL" clId="{C429DFF7-FEDA-4063-9149-9E397CFBEEC9}" dt="2026-06-29T15:59:46.619" v="18" actId="167"/>
      <pc:docMkLst>
        <pc:docMk/>
      </pc:docMkLst>
      <pc:sldChg chg="modSp mod">
        <pc:chgData name="David Bohan" userId="1630d24c-4ef5-424e-b331-a68d0d7e6c2f" providerId="ADAL" clId="{C429DFF7-FEDA-4063-9149-9E397CFBEEC9}" dt="2026-06-29T15:59:46.619" v="18" actId="167"/>
        <pc:sldMkLst>
          <pc:docMk/>
          <pc:sldMk cId="0" sldId="256"/>
        </pc:sldMkLst>
        <pc:spChg chg="mod">
          <ac:chgData name="David Bohan" userId="1630d24c-4ef5-424e-b331-a68d0d7e6c2f" providerId="ADAL" clId="{C429DFF7-FEDA-4063-9149-9E397CFBEEC9}" dt="2026-06-29T15:59:20.445" v="14" actId="14100"/>
          <ac:spMkLst>
            <pc:docMk/>
            <pc:sldMk cId="0" sldId="256"/>
            <ac:spMk id="6" creationId="{00000000-0000-0000-0000-000000000000}"/>
          </ac:spMkLst>
        </pc:spChg>
        <pc:spChg chg="mod">
          <ac:chgData name="David Bohan" userId="1630d24c-4ef5-424e-b331-a68d0d7e6c2f" providerId="ADAL" clId="{C429DFF7-FEDA-4063-9149-9E397CFBEEC9}" dt="2026-06-29T15:59:04.669" v="11" actId="14100"/>
          <ac:spMkLst>
            <pc:docMk/>
            <pc:sldMk cId="0" sldId="256"/>
            <ac:spMk id="26" creationId="{00000000-0000-0000-0000-000000000000}"/>
          </ac:spMkLst>
        </pc:spChg>
        <pc:spChg chg="mod">
          <ac:chgData name="David Bohan" userId="1630d24c-4ef5-424e-b331-a68d0d7e6c2f" providerId="ADAL" clId="{C429DFF7-FEDA-4063-9149-9E397CFBEEC9}" dt="2026-06-29T15:58:55.471" v="10" actId="14100"/>
          <ac:spMkLst>
            <pc:docMk/>
            <pc:sldMk cId="0" sldId="256"/>
            <ac:spMk id="27" creationId="{00000000-0000-0000-0000-000000000000}"/>
          </ac:spMkLst>
        </pc:spChg>
        <pc:spChg chg="mod">
          <ac:chgData name="David Bohan" userId="1630d24c-4ef5-424e-b331-a68d0d7e6c2f" providerId="ADAL" clId="{C429DFF7-FEDA-4063-9149-9E397CFBEEC9}" dt="2026-06-29T15:58:47.487" v="9" actId="14100"/>
          <ac:spMkLst>
            <pc:docMk/>
            <pc:sldMk cId="0" sldId="256"/>
            <ac:spMk id="32" creationId="{00000000-0000-0000-0000-000000000000}"/>
          </ac:spMkLst>
        </pc:spChg>
        <pc:spChg chg="mod ord">
          <ac:chgData name="David Bohan" userId="1630d24c-4ef5-424e-b331-a68d0d7e6c2f" providerId="ADAL" clId="{C429DFF7-FEDA-4063-9149-9E397CFBEEC9}" dt="2026-06-29T15:59:43.064" v="17" actId="14100"/>
          <ac:spMkLst>
            <pc:docMk/>
            <pc:sldMk cId="0" sldId="256"/>
            <ac:spMk id="38" creationId="{00000000-0000-0000-0000-000000000000}"/>
          </ac:spMkLst>
        </pc:spChg>
        <pc:grpChg chg="mod">
          <ac:chgData name="David Bohan" userId="1630d24c-4ef5-424e-b331-a68d0d7e6c2f" providerId="ADAL" clId="{C429DFF7-FEDA-4063-9149-9E397CFBEEC9}" dt="2026-06-29T15:58:35.920" v="7" actId="1036"/>
          <ac:grpSpMkLst>
            <pc:docMk/>
            <pc:sldMk cId="0" sldId="256"/>
            <ac:grpSpMk id="8" creationId="{00000000-0000-0000-0000-000000000000}"/>
          </ac:grpSpMkLst>
        </pc:grpChg>
        <pc:grpChg chg="ord">
          <ac:chgData name="David Bohan" userId="1630d24c-4ef5-424e-b331-a68d0d7e6c2f" providerId="ADAL" clId="{C429DFF7-FEDA-4063-9149-9E397CFBEEC9}" dt="2026-06-29T15:59:46.619" v="18" actId="167"/>
          <ac:grpSpMkLst>
            <pc:docMk/>
            <pc:sldMk cId="0" sldId="256"/>
            <ac:grpSpMk id="37" creationId="{00000000-0000-0000-0000-000000000000}"/>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7"/>
          <p:cNvGrpSpPr/>
          <p:nvPr/>
        </p:nvGrpSpPr>
        <p:grpSpPr>
          <a:xfrm>
            <a:off x="1" y="5827615"/>
            <a:ext cx="7782779" cy="3402292"/>
            <a:chOff x="-41112" y="-142875"/>
            <a:chExt cx="2962673" cy="1295152"/>
          </a:xfrm>
        </p:grpSpPr>
        <p:sp>
          <p:nvSpPr>
            <p:cNvPr id="38" name="Freeform 38"/>
            <p:cNvSpPr/>
            <p:nvPr/>
          </p:nvSpPr>
          <p:spPr>
            <a:xfrm>
              <a:off x="-41112" y="0"/>
              <a:ext cx="2962673" cy="1152277"/>
            </a:xfrm>
            <a:custGeom>
              <a:avLst/>
              <a:gdLst/>
              <a:ahLst/>
              <a:cxnLst/>
              <a:rect l="l" t="t" r="r" b="b"/>
              <a:pathLst>
                <a:path w="2879556" h="1152277">
                  <a:moveTo>
                    <a:pt x="5117" y="0"/>
                  </a:moveTo>
                  <a:lnTo>
                    <a:pt x="2874439" y="0"/>
                  </a:lnTo>
                  <a:cubicBezTo>
                    <a:pt x="2875796" y="0"/>
                    <a:pt x="2877097" y="539"/>
                    <a:pt x="2878057" y="1499"/>
                  </a:cubicBezTo>
                  <a:cubicBezTo>
                    <a:pt x="2879017" y="2459"/>
                    <a:pt x="2879556" y="3760"/>
                    <a:pt x="2879556" y="5117"/>
                  </a:cubicBezTo>
                  <a:lnTo>
                    <a:pt x="2879556" y="1147159"/>
                  </a:lnTo>
                  <a:cubicBezTo>
                    <a:pt x="2879556" y="1149985"/>
                    <a:pt x="2877265" y="1152277"/>
                    <a:pt x="2874439" y="1152277"/>
                  </a:cubicBezTo>
                  <a:lnTo>
                    <a:pt x="5117" y="1152277"/>
                  </a:lnTo>
                  <a:cubicBezTo>
                    <a:pt x="3760" y="1152277"/>
                    <a:pt x="2459" y="1151737"/>
                    <a:pt x="1499" y="1150778"/>
                  </a:cubicBezTo>
                  <a:cubicBezTo>
                    <a:pt x="539" y="1149818"/>
                    <a:pt x="0" y="1148516"/>
                    <a:pt x="0" y="1147159"/>
                  </a:cubicBezTo>
                  <a:lnTo>
                    <a:pt x="0" y="5117"/>
                  </a:lnTo>
                  <a:cubicBezTo>
                    <a:pt x="0" y="2291"/>
                    <a:pt x="2291" y="0"/>
                    <a:pt x="5117" y="0"/>
                  </a:cubicBezTo>
                  <a:close/>
                </a:path>
              </a:pathLst>
            </a:custGeom>
            <a:solidFill>
              <a:srgbClr val="EBEBEB"/>
            </a:solidFill>
            <a:ln cap="sq">
              <a:noFill/>
              <a:prstDash val="solid"/>
              <a:miter/>
            </a:ln>
          </p:spPr>
          <p:txBody>
            <a:bodyPr/>
            <a:lstStyle/>
            <a:p>
              <a:endParaRPr lang="en-US"/>
            </a:p>
          </p:txBody>
        </p:sp>
        <p:sp>
          <p:nvSpPr>
            <p:cNvPr id="39" name="TextBox 39"/>
            <p:cNvSpPr txBox="1"/>
            <p:nvPr/>
          </p:nvSpPr>
          <p:spPr>
            <a:xfrm>
              <a:off x="0" y="-142875"/>
              <a:ext cx="2879556" cy="1295152"/>
            </a:xfrm>
            <a:prstGeom prst="rect">
              <a:avLst/>
            </a:prstGeom>
          </p:spPr>
          <p:txBody>
            <a:bodyPr lIns="47825" tIns="47825" rIns="47825" bIns="47825" rtlCol="0" anchor="ctr"/>
            <a:lstStyle/>
            <a:p>
              <a:pPr algn="ctr">
                <a:lnSpc>
                  <a:spcPts val="3780"/>
                </a:lnSpc>
              </a:pPr>
              <a:endParaRPr/>
            </a:p>
          </p:txBody>
        </p:sp>
      </p:grpSp>
      <p:sp>
        <p:nvSpPr>
          <p:cNvPr id="2" name="Freeform 2"/>
          <p:cNvSpPr/>
          <p:nvPr/>
        </p:nvSpPr>
        <p:spPr>
          <a:xfrm>
            <a:off x="0" y="0"/>
            <a:ext cx="7772400" cy="10058400"/>
          </a:xfrm>
          <a:custGeom>
            <a:avLst/>
            <a:gdLst/>
            <a:ahLst/>
            <a:cxnLst/>
            <a:rect l="l" t="t" r="r" b="b"/>
            <a:pathLst>
              <a:path w="7772400" h="10058400">
                <a:moveTo>
                  <a:pt x="0" y="0"/>
                </a:moveTo>
                <a:lnTo>
                  <a:pt x="7772400" y="0"/>
                </a:lnTo>
                <a:lnTo>
                  <a:pt x="7772400" y="10058400"/>
                </a:lnTo>
                <a:lnTo>
                  <a:pt x="0" y="10058400"/>
                </a:lnTo>
                <a:lnTo>
                  <a:pt x="0" y="0"/>
                </a:lnTo>
                <a:close/>
              </a:path>
            </a:pathLst>
          </a:custGeom>
          <a:blipFill>
            <a:blip r:embed="rId2"/>
            <a:stretch>
              <a:fillRect l="-87915" r="-41567" b="-2272"/>
            </a:stretch>
          </a:blipFill>
        </p:spPr>
        <p:txBody>
          <a:bodyPr/>
          <a:lstStyle/>
          <a:p>
            <a:endParaRPr lang="en-US"/>
          </a:p>
        </p:txBody>
      </p:sp>
      <p:sp>
        <p:nvSpPr>
          <p:cNvPr id="3" name="Freeform 3"/>
          <p:cNvSpPr/>
          <p:nvPr/>
        </p:nvSpPr>
        <p:spPr>
          <a:xfrm flipV="1">
            <a:off x="0" y="-26933"/>
            <a:ext cx="7742019" cy="5475719"/>
          </a:xfrm>
          <a:custGeom>
            <a:avLst/>
            <a:gdLst/>
            <a:ahLst/>
            <a:cxnLst/>
            <a:rect l="l" t="t" r="r" b="b"/>
            <a:pathLst>
              <a:path w="7742019" h="5475719">
                <a:moveTo>
                  <a:pt x="0" y="5475719"/>
                </a:moveTo>
                <a:lnTo>
                  <a:pt x="7742019" y="5475719"/>
                </a:lnTo>
                <a:lnTo>
                  <a:pt x="7742019" y="0"/>
                </a:lnTo>
                <a:lnTo>
                  <a:pt x="0" y="0"/>
                </a:lnTo>
                <a:lnTo>
                  <a:pt x="0" y="5475719"/>
                </a:lnTo>
                <a:close/>
              </a:path>
            </a:pathLst>
          </a:custGeom>
          <a:blipFill>
            <a:blip>
              <a:alphaModFix amt="3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6532543" y="1245370"/>
            <a:ext cx="735180" cy="741669"/>
          </a:xfrm>
          <a:custGeom>
            <a:avLst/>
            <a:gdLst/>
            <a:ahLst/>
            <a:cxnLst/>
            <a:rect l="l" t="t" r="r" b="b"/>
            <a:pathLst>
              <a:path w="735180" h="741669">
                <a:moveTo>
                  <a:pt x="0" y="0"/>
                </a:moveTo>
                <a:lnTo>
                  <a:pt x="735180" y="0"/>
                </a:lnTo>
                <a:lnTo>
                  <a:pt x="735180" y="741670"/>
                </a:lnTo>
                <a:lnTo>
                  <a:pt x="0" y="74167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5" name="Group 5"/>
          <p:cNvGrpSpPr/>
          <p:nvPr/>
        </p:nvGrpSpPr>
        <p:grpSpPr>
          <a:xfrm>
            <a:off x="-1" y="8859759"/>
            <a:ext cx="7772402" cy="1198640"/>
            <a:chOff x="-44467" y="-152400"/>
            <a:chExt cx="3200108" cy="493513"/>
          </a:xfrm>
        </p:grpSpPr>
        <p:sp>
          <p:nvSpPr>
            <p:cNvPr id="6" name="Freeform 6"/>
            <p:cNvSpPr/>
            <p:nvPr/>
          </p:nvSpPr>
          <p:spPr>
            <a:xfrm>
              <a:off x="-44467" y="0"/>
              <a:ext cx="3200108" cy="341113"/>
            </a:xfrm>
            <a:custGeom>
              <a:avLst/>
              <a:gdLst/>
              <a:ahLst/>
              <a:cxnLst/>
              <a:rect l="l" t="t" r="r" b="b"/>
              <a:pathLst>
                <a:path w="3111174" h="294990">
                  <a:moveTo>
                    <a:pt x="0" y="0"/>
                  </a:moveTo>
                  <a:lnTo>
                    <a:pt x="3111174" y="0"/>
                  </a:lnTo>
                  <a:lnTo>
                    <a:pt x="3111174" y="294990"/>
                  </a:lnTo>
                  <a:lnTo>
                    <a:pt x="0" y="294990"/>
                  </a:lnTo>
                  <a:close/>
                </a:path>
              </a:pathLst>
            </a:custGeom>
            <a:solidFill>
              <a:srgbClr val="737373"/>
            </a:solidFill>
          </p:spPr>
          <p:txBody>
            <a:bodyPr/>
            <a:lstStyle/>
            <a:p>
              <a:endParaRPr lang="en-US"/>
            </a:p>
          </p:txBody>
        </p:sp>
        <p:sp>
          <p:nvSpPr>
            <p:cNvPr id="7" name="TextBox 7"/>
            <p:cNvSpPr txBox="1"/>
            <p:nvPr/>
          </p:nvSpPr>
          <p:spPr>
            <a:xfrm>
              <a:off x="0" y="-152400"/>
              <a:ext cx="3111174" cy="447390"/>
            </a:xfrm>
            <a:prstGeom prst="rect">
              <a:avLst/>
            </a:prstGeom>
          </p:spPr>
          <p:txBody>
            <a:bodyPr lIns="44218" tIns="44218" rIns="44218" bIns="44218" rtlCol="0" anchor="ctr"/>
            <a:lstStyle/>
            <a:p>
              <a:pPr algn="ctr">
                <a:lnSpc>
                  <a:spcPts val="3779"/>
                </a:lnSpc>
              </a:pPr>
              <a:endParaRPr/>
            </a:p>
          </p:txBody>
        </p:sp>
      </p:grpSp>
      <p:grpSp>
        <p:nvGrpSpPr>
          <p:cNvPr id="8" name="Group 8"/>
          <p:cNvGrpSpPr/>
          <p:nvPr/>
        </p:nvGrpSpPr>
        <p:grpSpPr>
          <a:xfrm>
            <a:off x="5648996" y="1034994"/>
            <a:ext cx="1858153" cy="946206"/>
            <a:chOff x="0" y="0"/>
            <a:chExt cx="2477537" cy="1261608"/>
          </a:xfrm>
        </p:grpSpPr>
        <p:grpSp>
          <p:nvGrpSpPr>
            <p:cNvPr id="9" name="Group 9"/>
            <p:cNvGrpSpPr/>
            <p:nvPr/>
          </p:nvGrpSpPr>
          <p:grpSpPr>
            <a:xfrm>
              <a:off x="167436" y="23667"/>
              <a:ext cx="1909050" cy="1237941"/>
              <a:chOff x="0" y="0"/>
              <a:chExt cx="812800" cy="527068"/>
            </a:xfrm>
          </p:grpSpPr>
          <p:sp>
            <p:nvSpPr>
              <p:cNvPr id="10" name="Freeform 10"/>
              <p:cNvSpPr/>
              <p:nvPr/>
            </p:nvSpPr>
            <p:spPr>
              <a:xfrm>
                <a:off x="0" y="0"/>
                <a:ext cx="812800" cy="527068"/>
              </a:xfrm>
              <a:custGeom>
                <a:avLst/>
                <a:gdLst/>
                <a:ahLst/>
                <a:cxnLst/>
                <a:rect l="l" t="t" r="r" b="b"/>
                <a:pathLst>
                  <a:path w="812800" h="527068">
                    <a:moveTo>
                      <a:pt x="0" y="0"/>
                    </a:moveTo>
                    <a:lnTo>
                      <a:pt x="812800" y="0"/>
                    </a:lnTo>
                    <a:lnTo>
                      <a:pt x="812800" y="527068"/>
                    </a:lnTo>
                    <a:lnTo>
                      <a:pt x="0" y="527068"/>
                    </a:lnTo>
                    <a:close/>
                  </a:path>
                </a:pathLst>
              </a:custGeom>
              <a:solidFill>
                <a:srgbClr val="4B6A7A">
                  <a:alpha val="14902"/>
                </a:srgbClr>
              </a:solidFill>
            </p:spPr>
            <p:txBody>
              <a:bodyPr/>
              <a:lstStyle/>
              <a:p>
                <a:endParaRPr lang="en-US"/>
              </a:p>
            </p:txBody>
          </p:sp>
          <p:sp>
            <p:nvSpPr>
              <p:cNvPr id="11" name="TextBox 11"/>
              <p:cNvSpPr txBox="1"/>
              <p:nvPr/>
            </p:nvSpPr>
            <p:spPr>
              <a:xfrm>
                <a:off x="0" y="-152400"/>
                <a:ext cx="812800" cy="679468"/>
              </a:xfrm>
              <a:prstGeom prst="rect">
                <a:avLst/>
              </a:prstGeom>
            </p:spPr>
            <p:txBody>
              <a:bodyPr lIns="50800" tIns="50800" rIns="50800" bIns="50800" rtlCol="0" anchor="ctr"/>
              <a:lstStyle/>
              <a:p>
                <a:pPr algn="ctr">
                  <a:lnSpc>
                    <a:spcPts val="3779"/>
                  </a:lnSpc>
                </a:pPr>
                <a:endParaRPr/>
              </a:p>
            </p:txBody>
          </p:sp>
        </p:grpSp>
        <p:grpSp>
          <p:nvGrpSpPr>
            <p:cNvPr id="12" name="Group 12"/>
            <p:cNvGrpSpPr/>
            <p:nvPr/>
          </p:nvGrpSpPr>
          <p:grpSpPr>
            <a:xfrm rot="-5400000">
              <a:off x="1658041" y="442113"/>
              <a:ext cx="1237941" cy="401050"/>
              <a:chOff x="0" y="0"/>
              <a:chExt cx="1161949" cy="376431"/>
            </a:xfrm>
          </p:grpSpPr>
          <p:sp>
            <p:nvSpPr>
              <p:cNvPr id="13" name="Freeform 13"/>
              <p:cNvSpPr/>
              <p:nvPr/>
            </p:nvSpPr>
            <p:spPr>
              <a:xfrm>
                <a:off x="0" y="0"/>
                <a:ext cx="1161949" cy="376431"/>
              </a:xfrm>
              <a:custGeom>
                <a:avLst/>
                <a:gdLst/>
                <a:ahLst/>
                <a:cxnLst/>
                <a:rect l="l" t="t" r="r" b="b"/>
                <a:pathLst>
                  <a:path w="1161949" h="376431">
                    <a:moveTo>
                      <a:pt x="1161949" y="0"/>
                    </a:moveTo>
                    <a:lnTo>
                      <a:pt x="1161949" y="376431"/>
                    </a:lnTo>
                    <a:lnTo>
                      <a:pt x="580975" y="249431"/>
                    </a:lnTo>
                    <a:lnTo>
                      <a:pt x="0" y="376431"/>
                    </a:lnTo>
                    <a:lnTo>
                      <a:pt x="0" y="0"/>
                    </a:lnTo>
                    <a:lnTo>
                      <a:pt x="1161949" y="0"/>
                    </a:lnTo>
                    <a:close/>
                  </a:path>
                </a:pathLst>
              </a:custGeom>
              <a:solidFill>
                <a:srgbClr val="4B6A7A">
                  <a:alpha val="14902"/>
                </a:srgbClr>
              </a:solidFill>
            </p:spPr>
            <p:txBody>
              <a:bodyPr/>
              <a:lstStyle/>
              <a:p>
                <a:endParaRPr lang="en-US"/>
              </a:p>
            </p:txBody>
          </p:sp>
          <p:sp>
            <p:nvSpPr>
              <p:cNvPr id="14" name="TextBox 14"/>
              <p:cNvSpPr txBox="1"/>
              <p:nvPr/>
            </p:nvSpPr>
            <p:spPr>
              <a:xfrm>
                <a:off x="0" y="-152400"/>
                <a:ext cx="1161949" cy="401831"/>
              </a:xfrm>
              <a:prstGeom prst="rect">
                <a:avLst/>
              </a:prstGeom>
            </p:spPr>
            <p:txBody>
              <a:bodyPr lIns="50800" tIns="50800" rIns="50800" bIns="50800" rtlCol="0" anchor="ctr"/>
              <a:lstStyle/>
              <a:p>
                <a:pPr algn="ctr">
                  <a:lnSpc>
                    <a:spcPts val="3779"/>
                  </a:lnSpc>
                </a:pPr>
                <a:endParaRPr/>
              </a:p>
            </p:txBody>
          </p:sp>
        </p:grpSp>
        <p:grpSp>
          <p:nvGrpSpPr>
            <p:cNvPr id="15" name="Group 15"/>
            <p:cNvGrpSpPr/>
            <p:nvPr/>
          </p:nvGrpSpPr>
          <p:grpSpPr>
            <a:xfrm>
              <a:off x="0" y="0"/>
              <a:ext cx="970667" cy="1185771"/>
              <a:chOff x="0" y="0"/>
              <a:chExt cx="405024" cy="494779"/>
            </a:xfrm>
          </p:grpSpPr>
          <p:sp>
            <p:nvSpPr>
              <p:cNvPr id="16" name="Freeform 16"/>
              <p:cNvSpPr/>
              <p:nvPr/>
            </p:nvSpPr>
            <p:spPr>
              <a:xfrm>
                <a:off x="0" y="0"/>
                <a:ext cx="405024" cy="494779"/>
              </a:xfrm>
              <a:custGeom>
                <a:avLst/>
                <a:gdLst/>
                <a:ahLst/>
                <a:cxnLst/>
                <a:rect l="l" t="t" r="r" b="b"/>
                <a:pathLst>
                  <a:path w="405024" h="494779">
                    <a:moveTo>
                      <a:pt x="0" y="0"/>
                    </a:moveTo>
                    <a:lnTo>
                      <a:pt x="405024" y="0"/>
                    </a:lnTo>
                    <a:lnTo>
                      <a:pt x="405024" y="494779"/>
                    </a:lnTo>
                    <a:lnTo>
                      <a:pt x="0" y="494779"/>
                    </a:lnTo>
                    <a:close/>
                  </a:path>
                </a:pathLst>
              </a:custGeom>
              <a:solidFill>
                <a:srgbClr val="FFFFFF"/>
              </a:solidFill>
            </p:spPr>
            <p:txBody>
              <a:bodyPr/>
              <a:lstStyle/>
              <a:p>
                <a:endParaRPr lang="en-US"/>
              </a:p>
            </p:txBody>
          </p:sp>
          <p:sp>
            <p:nvSpPr>
              <p:cNvPr id="17" name="TextBox 17"/>
              <p:cNvSpPr txBox="1"/>
              <p:nvPr/>
            </p:nvSpPr>
            <p:spPr>
              <a:xfrm>
                <a:off x="0" y="-152400"/>
                <a:ext cx="405024" cy="647179"/>
              </a:xfrm>
              <a:prstGeom prst="rect">
                <a:avLst/>
              </a:prstGeom>
            </p:spPr>
            <p:txBody>
              <a:bodyPr lIns="51835" tIns="51835" rIns="51835" bIns="51835" rtlCol="0" anchor="ctr"/>
              <a:lstStyle/>
              <a:p>
                <a:pPr algn="ctr">
                  <a:lnSpc>
                    <a:spcPts val="3779"/>
                  </a:lnSpc>
                </a:pPr>
                <a:endParaRPr/>
              </a:p>
            </p:txBody>
          </p:sp>
        </p:grpSp>
        <p:grpSp>
          <p:nvGrpSpPr>
            <p:cNvPr id="18" name="Group 18"/>
            <p:cNvGrpSpPr/>
            <p:nvPr/>
          </p:nvGrpSpPr>
          <p:grpSpPr>
            <a:xfrm rot="-5400000">
              <a:off x="1002430" y="-168947"/>
              <a:ext cx="1185771" cy="1523665"/>
              <a:chOff x="0" y="0"/>
              <a:chExt cx="1090767" cy="1401589"/>
            </a:xfrm>
          </p:grpSpPr>
          <p:sp>
            <p:nvSpPr>
              <p:cNvPr id="19" name="Freeform 19"/>
              <p:cNvSpPr/>
              <p:nvPr/>
            </p:nvSpPr>
            <p:spPr>
              <a:xfrm>
                <a:off x="0" y="0"/>
                <a:ext cx="1090767" cy="1401589"/>
              </a:xfrm>
              <a:custGeom>
                <a:avLst/>
                <a:gdLst/>
                <a:ahLst/>
                <a:cxnLst/>
                <a:rect l="l" t="t" r="r" b="b"/>
                <a:pathLst>
                  <a:path w="1090767" h="1401589">
                    <a:moveTo>
                      <a:pt x="1090767" y="0"/>
                    </a:moveTo>
                    <a:lnTo>
                      <a:pt x="1090767" y="1401589"/>
                    </a:lnTo>
                    <a:lnTo>
                      <a:pt x="545384" y="1274589"/>
                    </a:lnTo>
                    <a:lnTo>
                      <a:pt x="0" y="1401589"/>
                    </a:lnTo>
                    <a:lnTo>
                      <a:pt x="0" y="0"/>
                    </a:lnTo>
                    <a:lnTo>
                      <a:pt x="1090767" y="0"/>
                    </a:lnTo>
                    <a:close/>
                  </a:path>
                </a:pathLst>
              </a:custGeom>
              <a:solidFill>
                <a:srgbClr val="FFFFFF"/>
              </a:solidFill>
            </p:spPr>
            <p:txBody>
              <a:bodyPr/>
              <a:lstStyle/>
              <a:p>
                <a:endParaRPr lang="en-US"/>
              </a:p>
            </p:txBody>
          </p:sp>
          <p:sp>
            <p:nvSpPr>
              <p:cNvPr id="20" name="TextBox 20"/>
              <p:cNvSpPr txBox="1"/>
              <p:nvPr/>
            </p:nvSpPr>
            <p:spPr>
              <a:xfrm>
                <a:off x="0" y="-152400"/>
                <a:ext cx="1090767" cy="1426989"/>
              </a:xfrm>
              <a:prstGeom prst="rect">
                <a:avLst/>
              </a:prstGeom>
            </p:spPr>
            <p:txBody>
              <a:bodyPr lIns="51835" tIns="51835" rIns="51835" bIns="51835" rtlCol="0" anchor="ctr"/>
              <a:lstStyle/>
              <a:p>
                <a:pPr algn="ctr">
                  <a:lnSpc>
                    <a:spcPts val="3779"/>
                  </a:lnSpc>
                </a:pPr>
                <a:endParaRPr/>
              </a:p>
            </p:txBody>
          </p:sp>
        </p:grpSp>
      </p:grpSp>
      <p:grpSp>
        <p:nvGrpSpPr>
          <p:cNvPr id="21" name="Group 21"/>
          <p:cNvGrpSpPr/>
          <p:nvPr/>
        </p:nvGrpSpPr>
        <p:grpSpPr>
          <a:xfrm>
            <a:off x="576996" y="346449"/>
            <a:ext cx="6618407" cy="2208019"/>
            <a:chOff x="0" y="0"/>
            <a:chExt cx="2521298" cy="841150"/>
          </a:xfrm>
        </p:grpSpPr>
        <p:sp>
          <p:nvSpPr>
            <p:cNvPr id="22" name="Freeform 22"/>
            <p:cNvSpPr/>
            <p:nvPr/>
          </p:nvSpPr>
          <p:spPr>
            <a:xfrm>
              <a:off x="0" y="0"/>
              <a:ext cx="2521298" cy="841150"/>
            </a:xfrm>
            <a:custGeom>
              <a:avLst/>
              <a:gdLst/>
              <a:ahLst/>
              <a:cxnLst/>
              <a:rect l="l" t="t" r="r" b="b"/>
              <a:pathLst>
                <a:path w="2521298" h="841150">
                  <a:moveTo>
                    <a:pt x="5849" y="0"/>
                  </a:moveTo>
                  <a:lnTo>
                    <a:pt x="2515449" y="0"/>
                  </a:lnTo>
                  <a:cubicBezTo>
                    <a:pt x="2517000" y="0"/>
                    <a:pt x="2518488" y="616"/>
                    <a:pt x="2519585" y="1713"/>
                  </a:cubicBezTo>
                  <a:cubicBezTo>
                    <a:pt x="2520682" y="2810"/>
                    <a:pt x="2521298" y="4298"/>
                    <a:pt x="2521298" y="5849"/>
                  </a:cubicBezTo>
                  <a:lnTo>
                    <a:pt x="2521298" y="835301"/>
                  </a:lnTo>
                  <a:cubicBezTo>
                    <a:pt x="2521298" y="838531"/>
                    <a:pt x="2518679" y="841150"/>
                    <a:pt x="2515449" y="841150"/>
                  </a:cubicBezTo>
                  <a:lnTo>
                    <a:pt x="5849" y="841150"/>
                  </a:lnTo>
                  <a:cubicBezTo>
                    <a:pt x="2619" y="841150"/>
                    <a:pt x="0" y="838531"/>
                    <a:pt x="0" y="835301"/>
                  </a:cubicBezTo>
                  <a:lnTo>
                    <a:pt x="0" y="5849"/>
                  </a:lnTo>
                  <a:cubicBezTo>
                    <a:pt x="0" y="2619"/>
                    <a:pt x="2619" y="0"/>
                    <a:pt x="5849" y="0"/>
                  </a:cubicBezTo>
                  <a:close/>
                </a:path>
              </a:pathLst>
            </a:custGeom>
            <a:solidFill>
              <a:srgbClr val="737373"/>
            </a:solidFill>
          </p:spPr>
          <p:txBody>
            <a:bodyPr/>
            <a:lstStyle/>
            <a:p>
              <a:endParaRPr lang="en-US"/>
            </a:p>
          </p:txBody>
        </p:sp>
        <p:sp>
          <p:nvSpPr>
            <p:cNvPr id="23" name="TextBox 23"/>
            <p:cNvSpPr txBox="1"/>
            <p:nvPr/>
          </p:nvSpPr>
          <p:spPr>
            <a:xfrm>
              <a:off x="0" y="-76200"/>
              <a:ext cx="2521298" cy="917350"/>
            </a:xfrm>
            <a:prstGeom prst="rect">
              <a:avLst/>
            </a:prstGeom>
          </p:spPr>
          <p:txBody>
            <a:bodyPr lIns="47790" tIns="47790" rIns="47790" bIns="47790" rtlCol="0" anchor="ctr"/>
            <a:lstStyle/>
            <a:p>
              <a:pPr algn="ctr">
                <a:lnSpc>
                  <a:spcPts val="1977"/>
                </a:lnSpc>
              </a:pPr>
              <a:endParaRPr/>
            </a:p>
          </p:txBody>
        </p:sp>
      </p:grpSp>
      <p:grpSp>
        <p:nvGrpSpPr>
          <p:cNvPr id="24" name="Group 24"/>
          <p:cNvGrpSpPr/>
          <p:nvPr/>
        </p:nvGrpSpPr>
        <p:grpSpPr>
          <a:xfrm>
            <a:off x="-268050" y="738317"/>
            <a:ext cx="2727526" cy="1220134"/>
            <a:chOff x="0" y="-365237"/>
            <a:chExt cx="3636702" cy="1626845"/>
          </a:xfrm>
        </p:grpSpPr>
        <p:grpSp>
          <p:nvGrpSpPr>
            <p:cNvPr id="25" name="Group 25"/>
            <p:cNvGrpSpPr/>
            <p:nvPr/>
          </p:nvGrpSpPr>
          <p:grpSpPr>
            <a:xfrm>
              <a:off x="309029" y="-334280"/>
              <a:ext cx="2738984" cy="1595888"/>
              <a:chOff x="26931" y="-152400"/>
              <a:chExt cx="1166154" cy="679468"/>
            </a:xfrm>
          </p:grpSpPr>
          <p:sp>
            <p:nvSpPr>
              <p:cNvPr id="26" name="Freeform 26"/>
              <p:cNvSpPr/>
              <p:nvPr/>
            </p:nvSpPr>
            <p:spPr>
              <a:xfrm>
                <a:off x="41633" y="0"/>
                <a:ext cx="1151452" cy="527068"/>
              </a:xfrm>
              <a:custGeom>
                <a:avLst/>
                <a:gdLst/>
                <a:ahLst/>
                <a:cxnLst/>
                <a:rect l="l" t="t" r="r" b="b"/>
                <a:pathLst>
                  <a:path w="1193085" h="527068">
                    <a:moveTo>
                      <a:pt x="0" y="0"/>
                    </a:moveTo>
                    <a:lnTo>
                      <a:pt x="1193085" y="0"/>
                    </a:lnTo>
                    <a:lnTo>
                      <a:pt x="1193085" y="527068"/>
                    </a:lnTo>
                    <a:lnTo>
                      <a:pt x="0" y="527068"/>
                    </a:lnTo>
                    <a:close/>
                  </a:path>
                </a:pathLst>
              </a:custGeom>
              <a:solidFill>
                <a:srgbClr val="4B6A7A">
                  <a:alpha val="14902"/>
                </a:srgbClr>
              </a:solidFill>
            </p:spPr>
            <p:txBody>
              <a:bodyPr/>
              <a:lstStyle/>
              <a:p>
                <a:endParaRPr lang="en-US"/>
              </a:p>
            </p:txBody>
          </p:sp>
          <p:sp>
            <p:nvSpPr>
              <p:cNvPr id="27" name="TextBox 27"/>
              <p:cNvSpPr txBox="1"/>
              <p:nvPr/>
            </p:nvSpPr>
            <p:spPr>
              <a:xfrm>
                <a:off x="26931" y="-152400"/>
                <a:ext cx="1166154" cy="679468"/>
              </a:xfrm>
              <a:prstGeom prst="rect">
                <a:avLst/>
              </a:prstGeom>
            </p:spPr>
            <p:txBody>
              <a:bodyPr lIns="50800" tIns="50800" rIns="50800" bIns="50800" rtlCol="0" anchor="ctr"/>
              <a:lstStyle/>
              <a:p>
                <a:pPr algn="ctr">
                  <a:lnSpc>
                    <a:spcPts val="3779"/>
                  </a:lnSpc>
                </a:pPr>
                <a:endParaRPr/>
              </a:p>
            </p:txBody>
          </p:sp>
        </p:grpSp>
        <p:grpSp>
          <p:nvGrpSpPr>
            <p:cNvPr id="28" name="Group 28"/>
            <p:cNvGrpSpPr/>
            <p:nvPr/>
          </p:nvGrpSpPr>
          <p:grpSpPr>
            <a:xfrm rot="-5400000">
              <a:off x="2723387" y="348293"/>
              <a:ext cx="1237941" cy="588689"/>
              <a:chOff x="0" y="0"/>
              <a:chExt cx="1161949" cy="552552"/>
            </a:xfrm>
          </p:grpSpPr>
          <p:sp>
            <p:nvSpPr>
              <p:cNvPr id="29" name="Freeform 29"/>
              <p:cNvSpPr/>
              <p:nvPr/>
            </p:nvSpPr>
            <p:spPr>
              <a:xfrm>
                <a:off x="0" y="0"/>
                <a:ext cx="1161949" cy="552552"/>
              </a:xfrm>
              <a:custGeom>
                <a:avLst/>
                <a:gdLst/>
                <a:ahLst/>
                <a:cxnLst/>
                <a:rect l="l" t="t" r="r" b="b"/>
                <a:pathLst>
                  <a:path w="1161949" h="552552">
                    <a:moveTo>
                      <a:pt x="1161949" y="0"/>
                    </a:moveTo>
                    <a:lnTo>
                      <a:pt x="1161949" y="552552"/>
                    </a:lnTo>
                    <a:lnTo>
                      <a:pt x="580975" y="425552"/>
                    </a:lnTo>
                    <a:lnTo>
                      <a:pt x="0" y="552552"/>
                    </a:lnTo>
                    <a:lnTo>
                      <a:pt x="0" y="0"/>
                    </a:lnTo>
                    <a:lnTo>
                      <a:pt x="1161949" y="0"/>
                    </a:lnTo>
                    <a:close/>
                  </a:path>
                </a:pathLst>
              </a:custGeom>
              <a:solidFill>
                <a:srgbClr val="4B6A7A">
                  <a:alpha val="14902"/>
                </a:srgbClr>
              </a:solidFill>
            </p:spPr>
            <p:txBody>
              <a:bodyPr/>
              <a:lstStyle/>
              <a:p>
                <a:endParaRPr lang="en-US"/>
              </a:p>
            </p:txBody>
          </p:sp>
          <p:sp>
            <p:nvSpPr>
              <p:cNvPr id="30" name="TextBox 30"/>
              <p:cNvSpPr txBox="1"/>
              <p:nvPr/>
            </p:nvSpPr>
            <p:spPr>
              <a:xfrm>
                <a:off x="0" y="-152400"/>
                <a:ext cx="1161949" cy="577952"/>
              </a:xfrm>
              <a:prstGeom prst="rect">
                <a:avLst/>
              </a:prstGeom>
            </p:spPr>
            <p:txBody>
              <a:bodyPr lIns="50800" tIns="50800" rIns="50800" bIns="50800" rtlCol="0" anchor="ctr"/>
              <a:lstStyle/>
              <a:p>
                <a:pPr algn="ctr">
                  <a:lnSpc>
                    <a:spcPts val="3779"/>
                  </a:lnSpc>
                </a:pPr>
                <a:endParaRPr/>
              </a:p>
            </p:txBody>
          </p:sp>
        </p:grpSp>
        <p:grpSp>
          <p:nvGrpSpPr>
            <p:cNvPr id="31" name="Group 31"/>
            <p:cNvGrpSpPr/>
            <p:nvPr/>
          </p:nvGrpSpPr>
          <p:grpSpPr>
            <a:xfrm>
              <a:off x="0" y="-365237"/>
              <a:ext cx="1424813" cy="1551008"/>
              <a:chOff x="0" y="-152400"/>
              <a:chExt cx="594523" cy="647179"/>
            </a:xfrm>
          </p:grpSpPr>
          <p:sp>
            <p:nvSpPr>
              <p:cNvPr id="32" name="Freeform 32"/>
              <p:cNvSpPr/>
              <p:nvPr/>
            </p:nvSpPr>
            <p:spPr>
              <a:xfrm>
                <a:off x="149130" y="0"/>
                <a:ext cx="445393" cy="494779"/>
              </a:xfrm>
              <a:custGeom>
                <a:avLst/>
                <a:gdLst/>
                <a:ahLst/>
                <a:cxnLst/>
                <a:rect l="l" t="t" r="r" b="b"/>
                <a:pathLst>
                  <a:path w="594523" h="494779">
                    <a:moveTo>
                      <a:pt x="0" y="0"/>
                    </a:moveTo>
                    <a:lnTo>
                      <a:pt x="594523" y="0"/>
                    </a:lnTo>
                    <a:lnTo>
                      <a:pt x="594523" y="494779"/>
                    </a:lnTo>
                    <a:lnTo>
                      <a:pt x="0" y="494779"/>
                    </a:lnTo>
                    <a:close/>
                  </a:path>
                </a:pathLst>
              </a:custGeom>
              <a:solidFill>
                <a:srgbClr val="FFFFFF"/>
              </a:solidFill>
            </p:spPr>
            <p:txBody>
              <a:bodyPr/>
              <a:lstStyle/>
              <a:p>
                <a:endParaRPr lang="en-US"/>
              </a:p>
            </p:txBody>
          </p:sp>
          <p:sp>
            <p:nvSpPr>
              <p:cNvPr id="33" name="TextBox 33"/>
              <p:cNvSpPr txBox="1"/>
              <p:nvPr/>
            </p:nvSpPr>
            <p:spPr>
              <a:xfrm>
                <a:off x="0" y="-152400"/>
                <a:ext cx="594523" cy="647179"/>
              </a:xfrm>
              <a:prstGeom prst="rect">
                <a:avLst/>
              </a:prstGeom>
            </p:spPr>
            <p:txBody>
              <a:bodyPr lIns="51835" tIns="51835" rIns="51835" bIns="51835" rtlCol="0" anchor="ctr"/>
              <a:lstStyle/>
              <a:p>
                <a:pPr algn="ctr">
                  <a:lnSpc>
                    <a:spcPts val="3779"/>
                  </a:lnSpc>
                </a:pPr>
                <a:endParaRPr/>
              </a:p>
            </p:txBody>
          </p:sp>
        </p:grpSp>
        <p:grpSp>
          <p:nvGrpSpPr>
            <p:cNvPr id="34" name="Group 34"/>
            <p:cNvGrpSpPr/>
            <p:nvPr/>
          </p:nvGrpSpPr>
          <p:grpSpPr>
            <a:xfrm rot="-5400000">
              <a:off x="1748830" y="-525385"/>
              <a:ext cx="1185771" cy="2236542"/>
              <a:chOff x="0" y="0"/>
              <a:chExt cx="1090767" cy="2057351"/>
            </a:xfrm>
          </p:grpSpPr>
          <p:sp>
            <p:nvSpPr>
              <p:cNvPr id="35" name="Freeform 35"/>
              <p:cNvSpPr/>
              <p:nvPr/>
            </p:nvSpPr>
            <p:spPr>
              <a:xfrm>
                <a:off x="0" y="0"/>
                <a:ext cx="1090767" cy="2057351"/>
              </a:xfrm>
              <a:custGeom>
                <a:avLst/>
                <a:gdLst/>
                <a:ahLst/>
                <a:cxnLst/>
                <a:rect l="l" t="t" r="r" b="b"/>
                <a:pathLst>
                  <a:path w="1090767" h="2057351">
                    <a:moveTo>
                      <a:pt x="1090767" y="0"/>
                    </a:moveTo>
                    <a:lnTo>
                      <a:pt x="1090767" y="2057351"/>
                    </a:lnTo>
                    <a:lnTo>
                      <a:pt x="545384" y="1930351"/>
                    </a:lnTo>
                    <a:lnTo>
                      <a:pt x="0" y="2057351"/>
                    </a:lnTo>
                    <a:lnTo>
                      <a:pt x="0" y="0"/>
                    </a:lnTo>
                    <a:lnTo>
                      <a:pt x="1090767" y="0"/>
                    </a:lnTo>
                    <a:close/>
                  </a:path>
                </a:pathLst>
              </a:custGeom>
              <a:solidFill>
                <a:srgbClr val="FFFFFF"/>
              </a:solidFill>
            </p:spPr>
            <p:txBody>
              <a:bodyPr/>
              <a:lstStyle/>
              <a:p>
                <a:endParaRPr lang="en-US"/>
              </a:p>
            </p:txBody>
          </p:sp>
          <p:sp>
            <p:nvSpPr>
              <p:cNvPr id="36" name="TextBox 36"/>
              <p:cNvSpPr txBox="1"/>
              <p:nvPr/>
            </p:nvSpPr>
            <p:spPr>
              <a:xfrm>
                <a:off x="0" y="-152400"/>
                <a:ext cx="1090767" cy="2082751"/>
              </a:xfrm>
              <a:prstGeom prst="rect">
                <a:avLst/>
              </a:prstGeom>
            </p:spPr>
            <p:txBody>
              <a:bodyPr lIns="51835" tIns="51835" rIns="51835" bIns="51835" rtlCol="0" anchor="ctr"/>
              <a:lstStyle/>
              <a:p>
                <a:pPr algn="ctr">
                  <a:lnSpc>
                    <a:spcPts val="3779"/>
                  </a:lnSpc>
                </a:pPr>
                <a:endParaRPr/>
              </a:p>
            </p:txBody>
          </p:sp>
        </p:grpSp>
      </p:grpSp>
      <p:grpSp>
        <p:nvGrpSpPr>
          <p:cNvPr id="40" name="Group 40"/>
          <p:cNvGrpSpPr/>
          <p:nvPr/>
        </p:nvGrpSpPr>
        <p:grpSpPr>
          <a:xfrm>
            <a:off x="685858" y="3185920"/>
            <a:ext cx="2160174" cy="956706"/>
            <a:chOff x="0" y="0"/>
            <a:chExt cx="2880233" cy="1275609"/>
          </a:xfrm>
        </p:grpSpPr>
        <p:grpSp>
          <p:nvGrpSpPr>
            <p:cNvPr id="41" name="Group 41"/>
            <p:cNvGrpSpPr/>
            <p:nvPr/>
          </p:nvGrpSpPr>
          <p:grpSpPr>
            <a:xfrm>
              <a:off x="0" y="119567"/>
              <a:ext cx="2880233" cy="1059906"/>
              <a:chOff x="0" y="0"/>
              <a:chExt cx="884042" cy="325322"/>
            </a:xfrm>
          </p:grpSpPr>
          <p:sp>
            <p:nvSpPr>
              <p:cNvPr id="42" name="Freeform 42"/>
              <p:cNvSpPr/>
              <p:nvPr/>
            </p:nvSpPr>
            <p:spPr>
              <a:xfrm>
                <a:off x="0" y="0"/>
                <a:ext cx="884042" cy="325322"/>
              </a:xfrm>
              <a:custGeom>
                <a:avLst/>
                <a:gdLst/>
                <a:ahLst/>
                <a:cxnLst/>
                <a:rect l="l" t="t" r="r" b="b"/>
                <a:pathLst>
                  <a:path w="884042" h="325322">
                    <a:moveTo>
                      <a:pt x="17920" y="0"/>
                    </a:moveTo>
                    <a:lnTo>
                      <a:pt x="866123" y="0"/>
                    </a:lnTo>
                    <a:cubicBezTo>
                      <a:pt x="870875" y="0"/>
                      <a:pt x="875433" y="1888"/>
                      <a:pt x="878794" y="5249"/>
                    </a:cubicBezTo>
                    <a:cubicBezTo>
                      <a:pt x="882154" y="8609"/>
                      <a:pt x="884042" y="13167"/>
                      <a:pt x="884042" y="17920"/>
                    </a:cubicBezTo>
                    <a:lnTo>
                      <a:pt x="884042" y="307402"/>
                    </a:lnTo>
                    <a:cubicBezTo>
                      <a:pt x="884042" y="317299"/>
                      <a:pt x="876019" y="325322"/>
                      <a:pt x="866123" y="325322"/>
                    </a:cubicBezTo>
                    <a:lnTo>
                      <a:pt x="17920" y="325322"/>
                    </a:lnTo>
                    <a:cubicBezTo>
                      <a:pt x="13167" y="325322"/>
                      <a:pt x="8609" y="323434"/>
                      <a:pt x="5249" y="320073"/>
                    </a:cubicBezTo>
                    <a:cubicBezTo>
                      <a:pt x="1888" y="316712"/>
                      <a:pt x="0" y="312154"/>
                      <a:pt x="0" y="307402"/>
                    </a:cubicBezTo>
                    <a:lnTo>
                      <a:pt x="0" y="17920"/>
                    </a:lnTo>
                    <a:cubicBezTo>
                      <a:pt x="0" y="13167"/>
                      <a:pt x="1888" y="8609"/>
                      <a:pt x="5249" y="5249"/>
                    </a:cubicBezTo>
                    <a:cubicBezTo>
                      <a:pt x="8609" y="1888"/>
                      <a:pt x="13167" y="0"/>
                      <a:pt x="17920" y="0"/>
                    </a:cubicBezTo>
                    <a:close/>
                  </a:path>
                </a:pathLst>
              </a:custGeom>
              <a:solidFill>
                <a:srgbClr val="737373"/>
              </a:solidFill>
              <a:ln cap="sq">
                <a:noFill/>
                <a:prstDash val="solid"/>
                <a:miter/>
              </a:ln>
            </p:spPr>
            <p:txBody>
              <a:bodyPr/>
              <a:lstStyle/>
              <a:p>
                <a:endParaRPr lang="en-US"/>
              </a:p>
            </p:txBody>
          </p:sp>
          <p:sp>
            <p:nvSpPr>
              <p:cNvPr id="43" name="TextBox 43"/>
              <p:cNvSpPr txBox="1"/>
              <p:nvPr/>
            </p:nvSpPr>
            <p:spPr>
              <a:xfrm>
                <a:off x="0" y="-76200"/>
                <a:ext cx="884042" cy="401522"/>
              </a:xfrm>
              <a:prstGeom prst="rect">
                <a:avLst/>
              </a:prstGeom>
            </p:spPr>
            <p:txBody>
              <a:bodyPr lIns="44486" tIns="44486" rIns="44486" bIns="44486" rtlCol="0" anchor="ctr"/>
              <a:lstStyle/>
              <a:p>
                <a:pPr marL="0" lvl="0" indent="0" algn="ctr">
                  <a:lnSpc>
                    <a:spcPts val="1977"/>
                  </a:lnSpc>
                  <a:spcBef>
                    <a:spcPct val="0"/>
                  </a:spcBef>
                </a:pPr>
                <a:endParaRPr/>
              </a:p>
            </p:txBody>
          </p:sp>
        </p:grpSp>
        <p:grpSp>
          <p:nvGrpSpPr>
            <p:cNvPr id="44" name="Group 44"/>
            <p:cNvGrpSpPr/>
            <p:nvPr/>
          </p:nvGrpSpPr>
          <p:grpSpPr>
            <a:xfrm>
              <a:off x="75493" y="0"/>
              <a:ext cx="2729247" cy="1275609"/>
              <a:chOff x="0" y="0"/>
              <a:chExt cx="450896" cy="210742"/>
            </a:xfrm>
          </p:grpSpPr>
          <p:sp>
            <p:nvSpPr>
              <p:cNvPr id="45" name="Freeform 45"/>
              <p:cNvSpPr/>
              <p:nvPr/>
            </p:nvSpPr>
            <p:spPr>
              <a:xfrm>
                <a:off x="0" y="0"/>
                <a:ext cx="450896" cy="210742"/>
              </a:xfrm>
              <a:custGeom>
                <a:avLst/>
                <a:gdLst/>
                <a:ahLst/>
                <a:cxnLst/>
                <a:rect l="l" t="t" r="r" b="b"/>
                <a:pathLst>
                  <a:path w="450896" h="210742">
                    <a:moveTo>
                      <a:pt x="37822" y="0"/>
                    </a:moveTo>
                    <a:lnTo>
                      <a:pt x="413074" y="0"/>
                    </a:lnTo>
                    <a:cubicBezTo>
                      <a:pt x="433962" y="0"/>
                      <a:pt x="450896" y="16933"/>
                      <a:pt x="450896" y="37822"/>
                    </a:cubicBezTo>
                    <a:lnTo>
                      <a:pt x="450896" y="172920"/>
                    </a:lnTo>
                    <a:cubicBezTo>
                      <a:pt x="450896" y="193808"/>
                      <a:pt x="433962" y="210742"/>
                      <a:pt x="413074" y="210742"/>
                    </a:cubicBezTo>
                    <a:lnTo>
                      <a:pt x="37822" y="210742"/>
                    </a:lnTo>
                    <a:cubicBezTo>
                      <a:pt x="16933" y="210742"/>
                      <a:pt x="0" y="193808"/>
                      <a:pt x="0" y="172920"/>
                    </a:cubicBezTo>
                    <a:lnTo>
                      <a:pt x="0" y="37822"/>
                    </a:lnTo>
                    <a:cubicBezTo>
                      <a:pt x="0" y="16933"/>
                      <a:pt x="16933" y="0"/>
                      <a:pt x="37822" y="0"/>
                    </a:cubicBezTo>
                    <a:close/>
                  </a:path>
                </a:pathLst>
              </a:custGeom>
              <a:blipFill>
                <a:blip r:embed="rId5"/>
                <a:stretch>
                  <a:fillRect t="-16290" b="-97665"/>
                </a:stretch>
              </a:blipFill>
              <a:ln w="19050" cap="sq">
                <a:solidFill>
                  <a:srgbClr val="FFFFFF"/>
                </a:solidFill>
                <a:prstDash val="solid"/>
                <a:miter/>
              </a:ln>
            </p:spPr>
            <p:txBody>
              <a:bodyPr/>
              <a:lstStyle/>
              <a:p>
                <a:endParaRPr lang="en-US"/>
              </a:p>
            </p:txBody>
          </p:sp>
        </p:grpSp>
      </p:grpSp>
      <p:grpSp>
        <p:nvGrpSpPr>
          <p:cNvPr id="46" name="Group 46"/>
          <p:cNvGrpSpPr/>
          <p:nvPr/>
        </p:nvGrpSpPr>
        <p:grpSpPr>
          <a:xfrm>
            <a:off x="580464" y="6003871"/>
            <a:ext cx="6611473" cy="398138"/>
            <a:chOff x="0" y="0"/>
            <a:chExt cx="8815297" cy="530851"/>
          </a:xfrm>
        </p:grpSpPr>
        <p:grpSp>
          <p:nvGrpSpPr>
            <p:cNvPr id="47" name="Group 47"/>
            <p:cNvGrpSpPr/>
            <p:nvPr/>
          </p:nvGrpSpPr>
          <p:grpSpPr>
            <a:xfrm>
              <a:off x="0" y="0"/>
              <a:ext cx="8815297" cy="530851"/>
              <a:chOff x="0" y="0"/>
              <a:chExt cx="2516791" cy="151559"/>
            </a:xfrm>
          </p:grpSpPr>
          <p:sp>
            <p:nvSpPr>
              <p:cNvPr id="48" name="Freeform 48"/>
              <p:cNvSpPr/>
              <p:nvPr/>
            </p:nvSpPr>
            <p:spPr>
              <a:xfrm>
                <a:off x="0" y="0"/>
                <a:ext cx="2516791" cy="151559"/>
              </a:xfrm>
              <a:custGeom>
                <a:avLst/>
                <a:gdLst/>
                <a:ahLst/>
                <a:cxnLst/>
                <a:rect l="l" t="t" r="r" b="b"/>
                <a:pathLst>
                  <a:path w="2516791" h="151559">
                    <a:moveTo>
                      <a:pt x="5855" y="0"/>
                    </a:moveTo>
                    <a:lnTo>
                      <a:pt x="2510936" y="0"/>
                    </a:lnTo>
                    <a:cubicBezTo>
                      <a:pt x="2512489" y="0"/>
                      <a:pt x="2513979" y="617"/>
                      <a:pt x="2515077" y="1715"/>
                    </a:cubicBezTo>
                    <a:cubicBezTo>
                      <a:pt x="2516175" y="2813"/>
                      <a:pt x="2516791" y="4302"/>
                      <a:pt x="2516791" y="5855"/>
                    </a:cubicBezTo>
                    <a:lnTo>
                      <a:pt x="2516791" y="145704"/>
                    </a:lnTo>
                    <a:cubicBezTo>
                      <a:pt x="2516791" y="148938"/>
                      <a:pt x="2514170" y="151559"/>
                      <a:pt x="2510936" y="151559"/>
                    </a:cubicBezTo>
                    <a:lnTo>
                      <a:pt x="5855" y="151559"/>
                    </a:lnTo>
                    <a:cubicBezTo>
                      <a:pt x="2621" y="151559"/>
                      <a:pt x="0" y="148938"/>
                      <a:pt x="0" y="145704"/>
                    </a:cubicBezTo>
                    <a:lnTo>
                      <a:pt x="0" y="5855"/>
                    </a:lnTo>
                    <a:cubicBezTo>
                      <a:pt x="0" y="2621"/>
                      <a:pt x="2621" y="0"/>
                      <a:pt x="5855" y="0"/>
                    </a:cubicBezTo>
                    <a:close/>
                  </a:path>
                </a:pathLst>
              </a:custGeom>
              <a:solidFill>
                <a:srgbClr val="737373"/>
              </a:solidFill>
            </p:spPr>
            <p:txBody>
              <a:bodyPr/>
              <a:lstStyle/>
              <a:p>
                <a:endParaRPr lang="en-US"/>
              </a:p>
            </p:txBody>
          </p:sp>
          <p:sp>
            <p:nvSpPr>
              <p:cNvPr id="49" name="TextBox 49"/>
              <p:cNvSpPr txBox="1"/>
              <p:nvPr/>
            </p:nvSpPr>
            <p:spPr>
              <a:xfrm>
                <a:off x="0" y="-142875"/>
                <a:ext cx="2516791" cy="294434"/>
              </a:xfrm>
              <a:prstGeom prst="rect">
                <a:avLst/>
              </a:prstGeom>
            </p:spPr>
            <p:txBody>
              <a:bodyPr lIns="47825" tIns="47825" rIns="47825" bIns="47825" rtlCol="0" anchor="ctr"/>
              <a:lstStyle/>
              <a:p>
                <a:pPr algn="ctr">
                  <a:lnSpc>
                    <a:spcPts val="3780"/>
                  </a:lnSpc>
                </a:pPr>
                <a:endParaRPr/>
              </a:p>
            </p:txBody>
          </p:sp>
        </p:grpSp>
        <p:sp>
          <p:nvSpPr>
            <p:cNvPr id="50" name="TextBox 50"/>
            <p:cNvSpPr txBox="1"/>
            <p:nvPr/>
          </p:nvSpPr>
          <p:spPr>
            <a:xfrm>
              <a:off x="2350121" y="93504"/>
              <a:ext cx="4115056" cy="336550"/>
            </a:xfrm>
            <a:prstGeom prst="rect">
              <a:avLst/>
            </a:prstGeom>
          </p:spPr>
          <p:txBody>
            <a:bodyPr lIns="0" tIns="0" rIns="0" bIns="0" rtlCol="0" anchor="t">
              <a:spAutoFit/>
            </a:bodyPr>
            <a:lstStyle/>
            <a:p>
              <a:pPr algn="ctr">
                <a:lnSpc>
                  <a:spcPts val="1920"/>
                </a:lnSpc>
              </a:pPr>
              <a:r>
                <a:rPr lang="en-US" sz="1600" b="1">
                  <a:solidFill>
                    <a:srgbClr val="FFFFFF"/>
                  </a:solidFill>
                  <a:latin typeface="Poppins Bold"/>
                  <a:ea typeface="Poppins Bold"/>
                  <a:cs typeface="Poppins Bold"/>
                  <a:sym typeface="Poppins Bold"/>
                </a:rPr>
                <a:t>THE WAS FACTOR</a:t>
              </a:r>
            </a:p>
          </p:txBody>
        </p:sp>
      </p:grpSp>
      <p:grpSp>
        <p:nvGrpSpPr>
          <p:cNvPr id="51" name="Group 51"/>
          <p:cNvGrpSpPr/>
          <p:nvPr/>
        </p:nvGrpSpPr>
        <p:grpSpPr>
          <a:xfrm>
            <a:off x="5051913" y="3984727"/>
            <a:ext cx="2160174" cy="956706"/>
            <a:chOff x="0" y="0"/>
            <a:chExt cx="2880233" cy="1275609"/>
          </a:xfrm>
        </p:grpSpPr>
        <p:grpSp>
          <p:nvGrpSpPr>
            <p:cNvPr id="52" name="Group 52"/>
            <p:cNvGrpSpPr/>
            <p:nvPr/>
          </p:nvGrpSpPr>
          <p:grpSpPr>
            <a:xfrm>
              <a:off x="0" y="119567"/>
              <a:ext cx="2880233" cy="1059906"/>
              <a:chOff x="0" y="0"/>
              <a:chExt cx="884042" cy="325322"/>
            </a:xfrm>
          </p:grpSpPr>
          <p:sp>
            <p:nvSpPr>
              <p:cNvPr id="53" name="Freeform 53"/>
              <p:cNvSpPr/>
              <p:nvPr/>
            </p:nvSpPr>
            <p:spPr>
              <a:xfrm>
                <a:off x="0" y="0"/>
                <a:ext cx="884042" cy="325322"/>
              </a:xfrm>
              <a:custGeom>
                <a:avLst/>
                <a:gdLst/>
                <a:ahLst/>
                <a:cxnLst/>
                <a:rect l="l" t="t" r="r" b="b"/>
                <a:pathLst>
                  <a:path w="884042" h="325322">
                    <a:moveTo>
                      <a:pt x="17920" y="0"/>
                    </a:moveTo>
                    <a:lnTo>
                      <a:pt x="866123" y="0"/>
                    </a:lnTo>
                    <a:cubicBezTo>
                      <a:pt x="870875" y="0"/>
                      <a:pt x="875433" y="1888"/>
                      <a:pt x="878794" y="5249"/>
                    </a:cubicBezTo>
                    <a:cubicBezTo>
                      <a:pt x="882154" y="8609"/>
                      <a:pt x="884042" y="13167"/>
                      <a:pt x="884042" y="17920"/>
                    </a:cubicBezTo>
                    <a:lnTo>
                      <a:pt x="884042" y="307402"/>
                    </a:lnTo>
                    <a:cubicBezTo>
                      <a:pt x="884042" y="317299"/>
                      <a:pt x="876019" y="325322"/>
                      <a:pt x="866123" y="325322"/>
                    </a:cubicBezTo>
                    <a:lnTo>
                      <a:pt x="17920" y="325322"/>
                    </a:lnTo>
                    <a:cubicBezTo>
                      <a:pt x="13167" y="325322"/>
                      <a:pt x="8609" y="323434"/>
                      <a:pt x="5249" y="320073"/>
                    </a:cubicBezTo>
                    <a:cubicBezTo>
                      <a:pt x="1888" y="316712"/>
                      <a:pt x="0" y="312154"/>
                      <a:pt x="0" y="307402"/>
                    </a:cubicBezTo>
                    <a:lnTo>
                      <a:pt x="0" y="17920"/>
                    </a:lnTo>
                    <a:cubicBezTo>
                      <a:pt x="0" y="13167"/>
                      <a:pt x="1888" y="8609"/>
                      <a:pt x="5249" y="5249"/>
                    </a:cubicBezTo>
                    <a:cubicBezTo>
                      <a:pt x="8609" y="1888"/>
                      <a:pt x="13167" y="0"/>
                      <a:pt x="17920" y="0"/>
                    </a:cubicBezTo>
                    <a:close/>
                  </a:path>
                </a:pathLst>
              </a:custGeom>
              <a:solidFill>
                <a:srgbClr val="737373"/>
              </a:solidFill>
              <a:ln cap="sq">
                <a:noFill/>
                <a:prstDash val="solid"/>
                <a:miter/>
              </a:ln>
            </p:spPr>
            <p:txBody>
              <a:bodyPr/>
              <a:lstStyle/>
              <a:p>
                <a:endParaRPr lang="en-US"/>
              </a:p>
            </p:txBody>
          </p:sp>
          <p:sp>
            <p:nvSpPr>
              <p:cNvPr id="54" name="TextBox 54"/>
              <p:cNvSpPr txBox="1"/>
              <p:nvPr/>
            </p:nvSpPr>
            <p:spPr>
              <a:xfrm>
                <a:off x="0" y="-76200"/>
                <a:ext cx="884042" cy="401522"/>
              </a:xfrm>
              <a:prstGeom prst="rect">
                <a:avLst/>
              </a:prstGeom>
            </p:spPr>
            <p:txBody>
              <a:bodyPr lIns="44486" tIns="44486" rIns="44486" bIns="44486" rtlCol="0" anchor="ctr"/>
              <a:lstStyle/>
              <a:p>
                <a:pPr marL="0" lvl="0" indent="0" algn="ctr">
                  <a:lnSpc>
                    <a:spcPts val="1977"/>
                  </a:lnSpc>
                  <a:spcBef>
                    <a:spcPct val="0"/>
                  </a:spcBef>
                </a:pPr>
                <a:endParaRPr/>
              </a:p>
            </p:txBody>
          </p:sp>
        </p:grpSp>
        <p:grpSp>
          <p:nvGrpSpPr>
            <p:cNvPr id="55" name="Group 55"/>
            <p:cNvGrpSpPr/>
            <p:nvPr/>
          </p:nvGrpSpPr>
          <p:grpSpPr>
            <a:xfrm>
              <a:off x="75493" y="0"/>
              <a:ext cx="2729247" cy="1275609"/>
              <a:chOff x="0" y="0"/>
              <a:chExt cx="450896" cy="210742"/>
            </a:xfrm>
          </p:grpSpPr>
          <p:sp>
            <p:nvSpPr>
              <p:cNvPr id="56" name="Freeform 56"/>
              <p:cNvSpPr/>
              <p:nvPr/>
            </p:nvSpPr>
            <p:spPr>
              <a:xfrm>
                <a:off x="0" y="0"/>
                <a:ext cx="450896" cy="210742"/>
              </a:xfrm>
              <a:custGeom>
                <a:avLst/>
                <a:gdLst/>
                <a:ahLst/>
                <a:cxnLst/>
                <a:rect l="l" t="t" r="r" b="b"/>
                <a:pathLst>
                  <a:path w="450896" h="210742">
                    <a:moveTo>
                      <a:pt x="37822" y="0"/>
                    </a:moveTo>
                    <a:lnTo>
                      <a:pt x="413074" y="0"/>
                    </a:lnTo>
                    <a:cubicBezTo>
                      <a:pt x="433962" y="0"/>
                      <a:pt x="450896" y="16933"/>
                      <a:pt x="450896" y="37822"/>
                    </a:cubicBezTo>
                    <a:lnTo>
                      <a:pt x="450896" y="172920"/>
                    </a:lnTo>
                    <a:cubicBezTo>
                      <a:pt x="450896" y="193808"/>
                      <a:pt x="433962" y="210742"/>
                      <a:pt x="413074" y="210742"/>
                    </a:cubicBezTo>
                    <a:lnTo>
                      <a:pt x="37822" y="210742"/>
                    </a:lnTo>
                    <a:cubicBezTo>
                      <a:pt x="16933" y="210742"/>
                      <a:pt x="0" y="193808"/>
                      <a:pt x="0" y="172920"/>
                    </a:cubicBezTo>
                    <a:lnTo>
                      <a:pt x="0" y="37822"/>
                    </a:lnTo>
                    <a:cubicBezTo>
                      <a:pt x="0" y="16933"/>
                      <a:pt x="16933" y="0"/>
                      <a:pt x="37822" y="0"/>
                    </a:cubicBezTo>
                    <a:close/>
                  </a:path>
                </a:pathLst>
              </a:custGeom>
              <a:blipFill>
                <a:blip r:embed="rId6"/>
                <a:stretch>
                  <a:fillRect t="-9432" b="-9432"/>
                </a:stretch>
              </a:blipFill>
              <a:ln w="19050" cap="sq">
                <a:solidFill>
                  <a:srgbClr val="FFFFFF"/>
                </a:solidFill>
                <a:prstDash val="solid"/>
                <a:miter/>
              </a:ln>
            </p:spPr>
            <p:txBody>
              <a:bodyPr/>
              <a:lstStyle/>
              <a:p>
                <a:endParaRPr lang="en-US"/>
              </a:p>
            </p:txBody>
          </p:sp>
        </p:grpSp>
      </p:grpSp>
      <p:grpSp>
        <p:nvGrpSpPr>
          <p:cNvPr id="57" name="Group 57"/>
          <p:cNvGrpSpPr/>
          <p:nvPr/>
        </p:nvGrpSpPr>
        <p:grpSpPr>
          <a:xfrm>
            <a:off x="685858" y="4832452"/>
            <a:ext cx="2160174" cy="956706"/>
            <a:chOff x="0" y="0"/>
            <a:chExt cx="2880233" cy="1275609"/>
          </a:xfrm>
        </p:grpSpPr>
        <p:grpSp>
          <p:nvGrpSpPr>
            <p:cNvPr id="58" name="Group 58"/>
            <p:cNvGrpSpPr/>
            <p:nvPr/>
          </p:nvGrpSpPr>
          <p:grpSpPr>
            <a:xfrm>
              <a:off x="0" y="119567"/>
              <a:ext cx="2880233" cy="1059906"/>
              <a:chOff x="0" y="0"/>
              <a:chExt cx="884042" cy="325322"/>
            </a:xfrm>
          </p:grpSpPr>
          <p:sp>
            <p:nvSpPr>
              <p:cNvPr id="59" name="Freeform 59"/>
              <p:cNvSpPr/>
              <p:nvPr/>
            </p:nvSpPr>
            <p:spPr>
              <a:xfrm>
                <a:off x="0" y="0"/>
                <a:ext cx="884042" cy="325322"/>
              </a:xfrm>
              <a:custGeom>
                <a:avLst/>
                <a:gdLst/>
                <a:ahLst/>
                <a:cxnLst/>
                <a:rect l="l" t="t" r="r" b="b"/>
                <a:pathLst>
                  <a:path w="884042" h="325322">
                    <a:moveTo>
                      <a:pt x="17920" y="0"/>
                    </a:moveTo>
                    <a:lnTo>
                      <a:pt x="866123" y="0"/>
                    </a:lnTo>
                    <a:cubicBezTo>
                      <a:pt x="870875" y="0"/>
                      <a:pt x="875433" y="1888"/>
                      <a:pt x="878794" y="5249"/>
                    </a:cubicBezTo>
                    <a:cubicBezTo>
                      <a:pt x="882154" y="8609"/>
                      <a:pt x="884042" y="13167"/>
                      <a:pt x="884042" y="17920"/>
                    </a:cubicBezTo>
                    <a:lnTo>
                      <a:pt x="884042" y="307402"/>
                    </a:lnTo>
                    <a:cubicBezTo>
                      <a:pt x="884042" y="317299"/>
                      <a:pt x="876019" y="325322"/>
                      <a:pt x="866123" y="325322"/>
                    </a:cubicBezTo>
                    <a:lnTo>
                      <a:pt x="17920" y="325322"/>
                    </a:lnTo>
                    <a:cubicBezTo>
                      <a:pt x="13167" y="325322"/>
                      <a:pt x="8609" y="323434"/>
                      <a:pt x="5249" y="320073"/>
                    </a:cubicBezTo>
                    <a:cubicBezTo>
                      <a:pt x="1888" y="316712"/>
                      <a:pt x="0" y="312154"/>
                      <a:pt x="0" y="307402"/>
                    </a:cubicBezTo>
                    <a:lnTo>
                      <a:pt x="0" y="17920"/>
                    </a:lnTo>
                    <a:cubicBezTo>
                      <a:pt x="0" y="13167"/>
                      <a:pt x="1888" y="8609"/>
                      <a:pt x="5249" y="5249"/>
                    </a:cubicBezTo>
                    <a:cubicBezTo>
                      <a:pt x="8609" y="1888"/>
                      <a:pt x="13167" y="0"/>
                      <a:pt x="17920" y="0"/>
                    </a:cubicBezTo>
                    <a:close/>
                  </a:path>
                </a:pathLst>
              </a:custGeom>
              <a:solidFill>
                <a:srgbClr val="737373"/>
              </a:solidFill>
              <a:ln cap="sq">
                <a:noFill/>
                <a:prstDash val="solid"/>
                <a:miter/>
              </a:ln>
            </p:spPr>
            <p:txBody>
              <a:bodyPr/>
              <a:lstStyle/>
              <a:p>
                <a:endParaRPr lang="en-US"/>
              </a:p>
            </p:txBody>
          </p:sp>
          <p:sp>
            <p:nvSpPr>
              <p:cNvPr id="60" name="TextBox 60"/>
              <p:cNvSpPr txBox="1"/>
              <p:nvPr/>
            </p:nvSpPr>
            <p:spPr>
              <a:xfrm>
                <a:off x="0" y="-76200"/>
                <a:ext cx="884042" cy="401522"/>
              </a:xfrm>
              <a:prstGeom prst="rect">
                <a:avLst/>
              </a:prstGeom>
            </p:spPr>
            <p:txBody>
              <a:bodyPr lIns="44486" tIns="44486" rIns="44486" bIns="44486" rtlCol="0" anchor="ctr"/>
              <a:lstStyle/>
              <a:p>
                <a:pPr marL="0" lvl="0" indent="0" algn="ctr">
                  <a:lnSpc>
                    <a:spcPts val="1977"/>
                  </a:lnSpc>
                  <a:spcBef>
                    <a:spcPct val="0"/>
                  </a:spcBef>
                </a:pPr>
                <a:endParaRPr/>
              </a:p>
            </p:txBody>
          </p:sp>
        </p:grpSp>
        <p:grpSp>
          <p:nvGrpSpPr>
            <p:cNvPr id="61" name="Group 61"/>
            <p:cNvGrpSpPr/>
            <p:nvPr/>
          </p:nvGrpSpPr>
          <p:grpSpPr>
            <a:xfrm>
              <a:off x="75493" y="0"/>
              <a:ext cx="2729247" cy="1275609"/>
              <a:chOff x="0" y="0"/>
              <a:chExt cx="450896" cy="210742"/>
            </a:xfrm>
          </p:grpSpPr>
          <p:sp>
            <p:nvSpPr>
              <p:cNvPr id="62" name="Freeform 62"/>
              <p:cNvSpPr/>
              <p:nvPr/>
            </p:nvSpPr>
            <p:spPr>
              <a:xfrm>
                <a:off x="0" y="0"/>
                <a:ext cx="450896" cy="210742"/>
              </a:xfrm>
              <a:custGeom>
                <a:avLst/>
                <a:gdLst/>
                <a:ahLst/>
                <a:cxnLst/>
                <a:rect l="l" t="t" r="r" b="b"/>
                <a:pathLst>
                  <a:path w="450896" h="210742">
                    <a:moveTo>
                      <a:pt x="37822" y="0"/>
                    </a:moveTo>
                    <a:lnTo>
                      <a:pt x="413074" y="0"/>
                    </a:lnTo>
                    <a:cubicBezTo>
                      <a:pt x="433962" y="0"/>
                      <a:pt x="450896" y="16933"/>
                      <a:pt x="450896" y="37822"/>
                    </a:cubicBezTo>
                    <a:lnTo>
                      <a:pt x="450896" y="172920"/>
                    </a:lnTo>
                    <a:cubicBezTo>
                      <a:pt x="450896" y="193808"/>
                      <a:pt x="433962" y="210742"/>
                      <a:pt x="413074" y="210742"/>
                    </a:cubicBezTo>
                    <a:lnTo>
                      <a:pt x="37822" y="210742"/>
                    </a:lnTo>
                    <a:cubicBezTo>
                      <a:pt x="16933" y="210742"/>
                      <a:pt x="0" y="193808"/>
                      <a:pt x="0" y="172920"/>
                    </a:cubicBezTo>
                    <a:lnTo>
                      <a:pt x="0" y="37822"/>
                    </a:lnTo>
                    <a:cubicBezTo>
                      <a:pt x="0" y="16933"/>
                      <a:pt x="16933" y="0"/>
                      <a:pt x="37822" y="0"/>
                    </a:cubicBezTo>
                    <a:close/>
                  </a:path>
                </a:pathLst>
              </a:custGeom>
              <a:blipFill>
                <a:blip r:embed="rId7"/>
                <a:stretch>
                  <a:fillRect t="-2589" b="-17761"/>
                </a:stretch>
              </a:blipFill>
              <a:ln w="19050" cap="sq">
                <a:solidFill>
                  <a:srgbClr val="FFFFFF"/>
                </a:solidFill>
                <a:prstDash val="solid"/>
                <a:miter/>
              </a:ln>
            </p:spPr>
            <p:txBody>
              <a:bodyPr/>
              <a:lstStyle/>
              <a:p>
                <a:endParaRPr lang="en-US"/>
              </a:p>
            </p:txBody>
          </p:sp>
        </p:grpSp>
      </p:grpSp>
      <p:grpSp>
        <p:nvGrpSpPr>
          <p:cNvPr id="63" name="Group 63"/>
          <p:cNvGrpSpPr/>
          <p:nvPr/>
        </p:nvGrpSpPr>
        <p:grpSpPr>
          <a:xfrm>
            <a:off x="777240" y="6530597"/>
            <a:ext cx="6175966" cy="647700"/>
            <a:chOff x="0" y="0"/>
            <a:chExt cx="8234622" cy="863600"/>
          </a:xfrm>
        </p:grpSpPr>
        <p:sp>
          <p:nvSpPr>
            <p:cNvPr id="64" name="TextBox 64"/>
            <p:cNvSpPr txBox="1"/>
            <p:nvPr/>
          </p:nvSpPr>
          <p:spPr>
            <a:xfrm>
              <a:off x="321993" y="-19050"/>
              <a:ext cx="7912629" cy="882650"/>
            </a:xfrm>
            <a:prstGeom prst="rect">
              <a:avLst/>
            </a:prstGeom>
          </p:spPr>
          <p:txBody>
            <a:bodyPr lIns="0" tIns="0" rIns="0" bIns="0" rtlCol="0" anchor="t">
              <a:spAutoFit/>
            </a:bodyPr>
            <a:lstStyle/>
            <a:p>
              <a:pPr algn="l">
                <a:lnSpc>
                  <a:spcPts val="1320"/>
                </a:lnSpc>
              </a:pPr>
              <a:r>
                <a:rPr lang="en-US" sz="1100" b="1">
                  <a:solidFill>
                    <a:srgbClr val="000000"/>
                  </a:solidFill>
                  <a:latin typeface="Poppins Bold"/>
                  <a:ea typeface="Poppins Bold"/>
                  <a:cs typeface="Poppins Bold"/>
                  <a:sym typeface="Poppins Bold"/>
                </a:rPr>
                <a:t>FINTECH-BUILT, ISSUER-CONNECTED</a:t>
              </a:r>
            </a:p>
            <a:p>
              <a:pPr algn="l">
                <a:lnSpc>
                  <a:spcPts val="1320"/>
                </a:lnSpc>
              </a:pPr>
              <a:r>
                <a:rPr lang="en-US" sz="1100">
                  <a:solidFill>
                    <a:srgbClr val="000000"/>
                  </a:solidFill>
                  <a:latin typeface="Poppins"/>
                  <a:ea typeface="Poppins"/>
                  <a:cs typeface="Poppins"/>
                  <a:sym typeface="Poppins"/>
                </a:rPr>
                <a:t>Directly connected to the issuer, removing dependency on legacy networks while unlocking greater control, transparency, and scalability for embedded payments and next-generation commerce.</a:t>
              </a:r>
            </a:p>
          </p:txBody>
        </p:sp>
        <p:sp>
          <p:nvSpPr>
            <p:cNvPr id="65" name="Freeform 65"/>
            <p:cNvSpPr/>
            <p:nvPr/>
          </p:nvSpPr>
          <p:spPr>
            <a:xfrm>
              <a:off x="0" y="0"/>
              <a:ext cx="222769" cy="222769"/>
            </a:xfrm>
            <a:custGeom>
              <a:avLst/>
              <a:gdLst/>
              <a:ahLst/>
              <a:cxnLst/>
              <a:rect l="l" t="t" r="r" b="b"/>
              <a:pathLst>
                <a:path w="222769" h="222769">
                  <a:moveTo>
                    <a:pt x="0" y="0"/>
                  </a:moveTo>
                  <a:lnTo>
                    <a:pt x="222769" y="0"/>
                  </a:lnTo>
                  <a:lnTo>
                    <a:pt x="222769" y="222769"/>
                  </a:lnTo>
                  <a:lnTo>
                    <a:pt x="0" y="22276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grpSp>
      <p:grpSp>
        <p:nvGrpSpPr>
          <p:cNvPr id="66" name="Group 66"/>
          <p:cNvGrpSpPr/>
          <p:nvPr/>
        </p:nvGrpSpPr>
        <p:grpSpPr>
          <a:xfrm>
            <a:off x="777240" y="7306884"/>
            <a:ext cx="6161688" cy="485775"/>
            <a:chOff x="0" y="0"/>
            <a:chExt cx="8215585" cy="647700"/>
          </a:xfrm>
        </p:grpSpPr>
        <p:sp>
          <p:nvSpPr>
            <p:cNvPr id="67" name="TextBox 67"/>
            <p:cNvSpPr txBox="1"/>
            <p:nvPr/>
          </p:nvSpPr>
          <p:spPr>
            <a:xfrm>
              <a:off x="305801" y="-19050"/>
              <a:ext cx="7909783" cy="666750"/>
            </a:xfrm>
            <a:prstGeom prst="rect">
              <a:avLst/>
            </a:prstGeom>
          </p:spPr>
          <p:txBody>
            <a:bodyPr lIns="0" tIns="0" rIns="0" bIns="0" rtlCol="0" anchor="t">
              <a:spAutoFit/>
            </a:bodyPr>
            <a:lstStyle/>
            <a:p>
              <a:pPr algn="l">
                <a:lnSpc>
                  <a:spcPts val="1320"/>
                </a:lnSpc>
              </a:pPr>
              <a:r>
                <a:rPr lang="en-US" sz="1100" b="1">
                  <a:solidFill>
                    <a:srgbClr val="000000"/>
                  </a:solidFill>
                  <a:latin typeface="Poppins Bold"/>
                  <a:ea typeface="Poppins Bold"/>
                  <a:cs typeface="Poppins Bold"/>
                  <a:sym typeface="Poppins Bold"/>
                </a:rPr>
                <a:t>FULL OWNERSHIP OF PAYMENTS</a:t>
              </a:r>
            </a:p>
            <a:p>
              <a:pPr algn="l">
                <a:lnSpc>
                  <a:spcPts val="1320"/>
                </a:lnSpc>
              </a:pPr>
              <a:r>
                <a:rPr lang="en-US" sz="1100">
                  <a:solidFill>
                    <a:srgbClr val="000000"/>
                  </a:solidFill>
                  <a:latin typeface="Poppins"/>
                  <a:ea typeface="Poppins"/>
                  <a:cs typeface="Poppins"/>
                  <a:sym typeface="Poppins"/>
                </a:rPr>
                <a:t>Partners retain ownership of the payment experience, economics, and data—rather than renting access through third-party processors.</a:t>
              </a:r>
            </a:p>
          </p:txBody>
        </p:sp>
        <p:sp>
          <p:nvSpPr>
            <p:cNvPr id="68" name="Freeform 68"/>
            <p:cNvSpPr/>
            <p:nvPr/>
          </p:nvSpPr>
          <p:spPr>
            <a:xfrm>
              <a:off x="0" y="0"/>
              <a:ext cx="222769" cy="222769"/>
            </a:xfrm>
            <a:custGeom>
              <a:avLst/>
              <a:gdLst/>
              <a:ahLst/>
              <a:cxnLst/>
              <a:rect l="l" t="t" r="r" b="b"/>
              <a:pathLst>
                <a:path w="222769" h="222769">
                  <a:moveTo>
                    <a:pt x="0" y="0"/>
                  </a:moveTo>
                  <a:lnTo>
                    <a:pt x="222769" y="0"/>
                  </a:lnTo>
                  <a:lnTo>
                    <a:pt x="222769" y="222769"/>
                  </a:lnTo>
                  <a:lnTo>
                    <a:pt x="0" y="22276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grpSp>
      <p:grpSp>
        <p:nvGrpSpPr>
          <p:cNvPr id="69" name="Group 69"/>
          <p:cNvGrpSpPr/>
          <p:nvPr/>
        </p:nvGrpSpPr>
        <p:grpSpPr>
          <a:xfrm>
            <a:off x="777240" y="7945059"/>
            <a:ext cx="6520335" cy="485775"/>
            <a:chOff x="0" y="0"/>
            <a:chExt cx="8693780" cy="647700"/>
          </a:xfrm>
        </p:grpSpPr>
        <p:sp>
          <p:nvSpPr>
            <p:cNvPr id="70" name="TextBox 70"/>
            <p:cNvSpPr txBox="1"/>
            <p:nvPr/>
          </p:nvSpPr>
          <p:spPr>
            <a:xfrm>
              <a:off x="321993" y="-19050"/>
              <a:ext cx="8371788" cy="666750"/>
            </a:xfrm>
            <a:prstGeom prst="rect">
              <a:avLst/>
            </a:prstGeom>
          </p:spPr>
          <p:txBody>
            <a:bodyPr lIns="0" tIns="0" rIns="0" bIns="0" rtlCol="0" anchor="t">
              <a:spAutoFit/>
            </a:bodyPr>
            <a:lstStyle/>
            <a:p>
              <a:pPr algn="l">
                <a:lnSpc>
                  <a:spcPts val="1320"/>
                </a:lnSpc>
              </a:pPr>
              <a:r>
                <a:rPr lang="en-US" sz="1100" b="1">
                  <a:solidFill>
                    <a:srgbClr val="000000"/>
                  </a:solidFill>
                  <a:latin typeface="Poppins Bold"/>
                  <a:ea typeface="Poppins Bold"/>
                  <a:cs typeface="Poppins Bold"/>
                  <a:sym typeface="Poppins Bold"/>
                </a:rPr>
                <a:t>CLOSER TO THE TRANSACTION</a:t>
              </a:r>
            </a:p>
            <a:p>
              <a:pPr algn="l">
                <a:lnSpc>
                  <a:spcPts val="1320"/>
                </a:lnSpc>
              </a:pPr>
              <a:r>
                <a:rPr lang="en-US" sz="1100">
                  <a:solidFill>
                    <a:srgbClr val="000000"/>
                  </a:solidFill>
                  <a:latin typeface="Poppins"/>
                  <a:ea typeface="Poppins"/>
                  <a:cs typeface="Poppins"/>
                  <a:sym typeface="Poppins"/>
                </a:rPr>
                <a:t>Merchants and partners gain richer data and faster insight by operating closer to authorization, settlement, and funding.</a:t>
              </a:r>
            </a:p>
          </p:txBody>
        </p:sp>
        <p:sp>
          <p:nvSpPr>
            <p:cNvPr id="71" name="Freeform 71"/>
            <p:cNvSpPr/>
            <p:nvPr/>
          </p:nvSpPr>
          <p:spPr>
            <a:xfrm>
              <a:off x="0" y="0"/>
              <a:ext cx="222769" cy="222769"/>
            </a:xfrm>
            <a:custGeom>
              <a:avLst/>
              <a:gdLst/>
              <a:ahLst/>
              <a:cxnLst/>
              <a:rect l="l" t="t" r="r" b="b"/>
              <a:pathLst>
                <a:path w="222769" h="222769">
                  <a:moveTo>
                    <a:pt x="0" y="0"/>
                  </a:moveTo>
                  <a:lnTo>
                    <a:pt x="222769" y="0"/>
                  </a:lnTo>
                  <a:lnTo>
                    <a:pt x="222769" y="222769"/>
                  </a:lnTo>
                  <a:lnTo>
                    <a:pt x="0" y="22276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grpSp>
      <p:grpSp>
        <p:nvGrpSpPr>
          <p:cNvPr id="72" name="Group 72"/>
          <p:cNvGrpSpPr/>
          <p:nvPr/>
        </p:nvGrpSpPr>
        <p:grpSpPr>
          <a:xfrm>
            <a:off x="777240" y="8564184"/>
            <a:ext cx="6412791" cy="485775"/>
            <a:chOff x="0" y="0"/>
            <a:chExt cx="8550388" cy="647700"/>
          </a:xfrm>
        </p:grpSpPr>
        <p:sp>
          <p:nvSpPr>
            <p:cNvPr id="73" name="TextBox 73"/>
            <p:cNvSpPr txBox="1"/>
            <p:nvPr/>
          </p:nvSpPr>
          <p:spPr>
            <a:xfrm>
              <a:off x="305801" y="-19050"/>
              <a:ext cx="8244586" cy="666750"/>
            </a:xfrm>
            <a:prstGeom prst="rect">
              <a:avLst/>
            </a:prstGeom>
          </p:spPr>
          <p:txBody>
            <a:bodyPr lIns="0" tIns="0" rIns="0" bIns="0" rtlCol="0" anchor="t">
              <a:spAutoFit/>
            </a:bodyPr>
            <a:lstStyle/>
            <a:p>
              <a:pPr algn="l">
                <a:lnSpc>
                  <a:spcPts val="1320"/>
                </a:lnSpc>
              </a:pPr>
              <a:r>
                <a:rPr lang="en-US" sz="1100" b="1">
                  <a:solidFill>
                    <a:srgbClr val="000000"/>
                  </a:solidFill>
                  <a:latin typeface="Poppins Bold"/>
                  <a:ea typeface="Poppins Bold"/>
                  <a:cs typeface="Poppins Bold"/>
                  <a:sym typeface="Poppins Bold"/>
                </a:rPr>
                <a:t>ALIGNED WITH THE CARD BRANDS</a:t>
              </a:r>
            </a:p>
            <a:p>
              <a:pPr algn="l">
                <a:lnSpc>
                  <a:spcPts val="1320"/>
                </a:lnSpc>
              </a:pPr>
              <a:r>
                <a:rPr lang="en-US" sz="1100">
                  <a:solidFill>
                    <a:srgbClr val="000000"/>
                  </a:solidFill>
                  <a:latin typeface="Poppins"/>
                  <a:ea typeface="Poppins"/>
                  <a:cs typeface="Poppins"/>
                  <a:sym typeface="Poppins"/>
                </a:rPr>
                <a:t>WAS stays closer to card network roadmaps and new releases—enabling faster adoption of emerging capabilities.</a:t>
              </a:r>
            </a:p>
          </p:txBody>
        </p:sp>
        <p:sp>
          <p:nvSpPr>
            <p:cNvPr id="74" name="Freeform 74"/>
            <p:cNvSpPr/>
            <p:nvPr/>
          </p:nvSpPr>
          <p:spPr>
            <a:xfrm>
              <a:off x="0" y="0"/>
              <a:ext cx="222769" cy="222769"/>
            </a:xfrm>
            <a:custGeom>
              <a:avLst/>
              <a:gdLst/>
              <a:ahLst/>
              <a:cxnLst/>
              <a:rect l="l" t="t" r="r" b="b"/>
              <a:pathLst>
                <a:path w="222769" h="222769">
                  <a:moveTo>
                    <a:pt x="0" y="0"/>
                  </a:moveTo>
                  <a:lnTo>
                    <a:pt x="222769" y="0"/>
                  </a:lnTo>
                  <a:lnTo>
                    <a:pt x="222769" y="222769"/>
                  </a:lnTo>
                  <a:lnTo>
                    <a:pt x="0" y="22276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grpSp>
      <p:sp>
        <p:nvSpPr>
          <p:cNvPr id="75" name="TextBox 75"/>
          <p:cNvSpPr txBox="1"/>
          <p:nvPr/>
        </p:nvSpPr>
        <p:spPr>
          <a:xfrm>
            <a:off x="777240" y="2691876"/>
            <a:ext cx="6267348" cy="438150"/>
          </a:xfrm>
          <a:prstGeom prst="rect">
            <a:avLst/>
          </a:prstGeom>
        </p:spPr>
        <p:txBody>
          <a:bodyPr lIns="0" tIns="0" rIns="0" bIns="0" rtlCol="0" anchor="t">
            <a:spAutoFit/>
          </a:bodyPr>
          <a:lstStyle/>
          <a:p>
            <a:pPr algn="ctr">
              <a:lnSpc>
                <a:spcPts val="1680"/>
              </a:lnSpc>
            </a:pPr>
            <a:r>
              <a:rPr lang="en-US" sz="1400" b="1">
                <a:solidFill>
                  <a:srgbClr val="000000"/>
                </a:solidFill>
                <a:latin typeface="Poppins Bold"/>
                <a:ea typeface="Poppins Bold"/>
                <a:cs typeface="Poppins Bold"/>
                <a:sym typeface="Poppins Bold"/>
              </a:rPr>
              <a:t>ONE AQUIRING PLATFORM, DIRECT ISSUER CONNECTION, FULL PAYMENT OWNERSHIP</a:t>
            </a:r>
          </a:p>
        </p:txBody>
      </p:sp>
      <p:sp>
        <p:nvSpPr>
          <p:cNvPr id="76" name="TextBox 76"/>
          <p:cNvSpPr txBox="1"/>
          <p:nvPr/>
        </p:nvSpPr>
        <p:spPr>
          <a:xfrm>
            <a:off x="2978842" y="3402336"/>
            <a:ext cx="4216561" cy="504825"/>
          </a:xfrm>
          <a:prstGeom prst="rect">
            <a:avLst/>
          </a:prstGeom>
        </p:spPr>
        <p:txBody>
          <a:bodyPr lIns="0" tIns="0" rIns="0" bIns="0" rtlCol="0" anchor="t">
            <a:spAutoFit/>
          </a:bodyPr>
          <a:lstStyle/>
          <a:p>
            <a:pPr algn="l">
              <a:lnSpc>
                <a:spcPts val="1320"/>
              </a:lnSpc>
            </a:pPr>
            <a:r>
              <a:rPr lang="en-US" sz="1100">
                <a:solidFill>
                  <a:srgbClr val="000000"/>
                </a:solidFill>
                <a:latin typeface="Poppins"/>
                <a:ea typeface="Poppins"/>
                <a:cs typeface="Poppins"/>
                <a:sym typeface="Poppins"/>
              </a:rPr>
              <a:t>Enable ISVs to embed &amp; monetize payments, while retaining control of the software, customer experience, and merchants, without adding operational risk.</a:t>
            </a:r>
          </a:p>
        </p:txBody>
      </p:sp>
      <p:sp>
        <p:nvSpPr>
          <p:cNvPr id="77" name="TextBox 77"/>
          <p:cNvSpPr txBox="1"/>
          <p:nvPr/>
        </p:nvSpPr>
        <p:spPr>
          <a:xfrm>
            <a:off x="2481578" y="1459983"/>
            <a:ext cx="4383758" cy="911860"/>
          </a:xfrm>
          <a:prstGeom prst="rect">
            <a:avLst/>
          </a:prstGeom>
        </p:spPr>
        <p:txBody>
          <a:bodyPr lIns="0" tIns="0" rIns="0" bIns="0" rtlCol="0" anchor="t">
            <a:spAutoFit/>
          </a:bodyPr>
          <a:lstStyle/>
          <a:p>
            <a:pPr algn="just">
              <a:lnSpc>
                <a:spcPts val="1430"/>
              </a:lnSpc>
            </a:pPr>
            <a:r>
              <a:rPr lang="en-US" sz="1300" spc="26">
                <a:solidFill>
                  <a:srgbClr val="FFFFFF"/>
                </a:solidFill>
                <a:latin typeface="Raleway"/>
                <a:ea typeface="Raleway"/>
                <a:cs typeface="Raleway"/>
                <a:sym typeface="Raleway"/>
              </a:rPr>
              <a:t>WAS is a direct to issuer-connected acquiring platform that manages the full payments lifecycle, enabling partners and merchants to scale seamlessly without relying on fragmented legacy providers, while staying closer to the transaction and its data.</a:t>
            </a:r>
          </a:p>
        </p:txBody>
      </p:sp>
      <p:sp>
        <p:nvSpPr>
          <p:cNvPr id="78" name="TextBox 78"/>
          <p:cNvSpPr txBox="1"/>
          <p:nvPr/>
        </p:nvSpPr>
        <p:spPr>
          <a:xfrm>
            <a:off x="685858" y="4213327"/>
            <a:ext cx="4244832" cy="504825"/>
          </a:xfrm>
          <a:prstGeom prst="rect">
            <a:avLst/>
          </a:prstGeom>
        </p:spPr>
        <p:txBody>
          <a:bodyPr lIns="0" tIns="0" rIns="0" bIns="0" rtlCol="0" anchor="t">
            <a:spAutoFit/>
          </a:bodyPr>
          <a:lstStyle/>
          <a:p>
            <a:pPr algn="l">
              <a:lnSpc>
                <a:spcPts val="1320"/>
              </a:lnSpc>
            </a:pPr>
            <a:r>
              <a:rPr lang="en-US" sz="1100">
                <a:solidFill>
                  <a:srgbClr val="000000"/>
                </a:solidFill>
                <a:latin typeface="Poppins"/>
                <a:ea typeface="Poppins"/>
                <a:cs typeface="Poppins"/>
                <a:sym typeface="Poppins"/>
              </a:rPr>
              <a:t>ISOs can build durable portfolio value by replacing fragmented processors and providing ownership day-to-day operations, without reliance on legacy networks.</a:t>
            </a:r>
          </a:p>
        </p:txBody>
      </p:sp>
      <p:sp>
        <p:nvSpPr>
          <p:cNvPr id="79" name="TextBox 79"/>
          <p:cNvSpPr txBox="1"/>
          <p:nvPr/>
        </p:nvSpPr>
        <p:spPr>
          <a:xfrm>
            <a:off x="2978842" y="5083639"/>
            <a:ext cx="4288880" cy="504825"/>
          </a:xfrm>
          <a:prstGeom prst="rect">
            <a:avLst/>
          </a:prstGeom>
        </p:spPr>
        <p:txBody>
          <a:bodyPr lIns="0" tIns="0" rIns="0" bIns="0" rtlCol="0" anchor="t">
            <a:spAutoFit/>
          </a:bodyPr>
          <a:lstStyle/>
          <a:p>
            <a:pPr algn="l">
              <a:lnSpc>
                <a:spcPts val="1320"/>
              </a:lnSpc>
            </a:pPr>
            <a:r>
              <a:rPr lang="en-US" sz="1100">
                <a:solidFill>
                  <a:srgbClr val="000000"/>
                </a:solidFill>
                <a:latin typeface="Poppins"/>
                <a:ea typeface="Poppins"/>
                <a:cs typeface="Poppins"/>
                <a:sym typeface="Poppins"/>
              </a:rPr>
              <a:t>Merchants have direct access to issuer-connected acquiring, providing greater visibility, richer data, and more control over business decisions.</a:t>
            </a:r>
          </a:p>
        </p:txBody>
      </p:sp>
      <p:sp>
        <p:nvSpPr>
          <p:cNvPr id="80" name="TextBox 80"/>
          <p:cNvSpPr txBox="1"/>
          <p:nvPr/>
        </p:nvSpPr>
        <p:spPr>
          <a:xfrm>
            <a:off x="2434064" y="653600"/>
            <a:ext cx="4431272" cy="616584"/>
          </a:xfrm>
          <a:prstGeom prst="rect">
            <a:avLst/>
          </a:prstGeom>
        </p:spPr>
        <p:txBody>
          <a:bodyPr lIns="0" tIns="0" rIns="0" bIns="0" rtlCol="0" anchor="t">
            <a:spAutoFit/>
          </a:bodyPr>
          <a:lstStyle/>
          <a:p>
            <a:pPr algn="ctr">
              <a:lnSpc>
                <a:spcPts val="4729"/>
              </a:lnSpc>
            </a:pPr>
            <a:r>
              <a:rPr lang="en-US" sz="4299" b="1" spc="85">
                <a:solidFill>
                  <a:srgbClr val="FFFFFF"/>
                </a:solidFill>
                <a:latin typeface="Raleway Ultra-Bold"/>
                <a:ea typeface="Raleway Ultra-Bold"/>
                <a:cs typeface="Raleway Ultra-Bold"/>
                <a:sym typeface="Raleway Ultra-Bold"/>
              </a:rPr>
              <a:t>WAS Platform</a:t>
            </a:r>
          </a:p>
        </p:txBody>
      </p:sp>
      <p:grpSp>
        <p:nvGrpSpPr>
          <p:cNvPr id="81" name="Group 81"/>
          <p:cNvGrpSpPr/>
          <p:nvPr/>
        </p:nvGrpSpPr>
        <p:grpSpPr>
          <a:xfrm>
            <a:off x="203148" y="1102637"/>
            <a:ext cx="1899368" cy="695643"/>
            <a:chOff x="0" y="0"/>
            <a:chExt cx="2532490" cy="927525"/>
          </a:xfrm>
        </p:grpSpPr>
        <p:sp>
          <p:nvSpPr>
            <p:cNvPr id="82" name="Freeform 82"/>
            <p:cNvSpPr/>
            <p:nvPr/>
          </p:nvSpPr>
          <p:spPr>
            <a:xfrm>
              <a:off x="0" y="0"/>
              <a:ext cx="2532490" cy="927525"/>
            </a:xfrm>
            <a:custGeom>
              <a:avLst/>
              <a:gdLst/>
              <a:ahLst/>
              <a:cxnLst/>
              <a:rect l="l" t="t" r="r" b="b"/>
              <a:pathLst>
                <a:path w="2532490" h="927525">
                  <a:moveTo>
                    <a:pt x="0" y="0"/>
                  </a:moveTo>
                  <a:lnTo>
                    <a:pt x="2532490" y="0"/>
                  </a:lnTo>
                  <a:lnTo>
                    <a:pt x="2532490" y="927525"/>
                  </a:lnTo>
                  <a:lnTo>
                    <a:pt x="0" y="927525"/>
                  </a:lnTo>
                  <a:lnTo>
                    <a:pt x="0" y="0"/>
                  </a:lnTo>
                  <a:close/>
                </a:path>
              </a:pathLst>
            </a:custGeom>
            <a:blipFill>
              <a:blip>
                <a:extLst>
                  <a:ext uri="{96DAC541-7B7A-43D3-8B79-37D633B846F1}">
                    <asvg:svgBlip xmlns:asvg="http://schemas.microsoft.com/office/drawing/2016/SVG/main" r:embed="rId9"/>
                  </a:ext>
                </a:extLst>
              </a:blip>
              <a:stretch>
                <a:fillRect/>
              </a:stretch>
            </a:blipFill>
            <a:ln w="19050" cap="sq">
              <a:solidFill>
                <a:srgbClr val="737373"/>
              </a:solidFill>
              <a:prstDash val="lgDash"/>
              <a:miter/>
            </a:ln>
          </p:spPr>
          <p:txBody>
            <a:bodyPr/>
            <a:lstStyle/>
            <a:p>
              <a:endParaRPr lang="en-US"/>
            </a:p>
          </p:txBody>
        </p:sp>
        <p:sp>
          <p:nvSpPr>
            <p:cNvPr id="83" name="TextBox 83"/>
            <p:cNvSpPr txBox="1"/>
            <p:nvPr/>
          </p:nvSpPr>
          <p:spPr>
            <a:xfrm>
              <a:off x="0" y="27518"/>
              <a:ext cx="2532490" cy="824864"/>
            </a:xfrm>
            <a:prstGeom prst="rect">
              <a:avLst/>
            </a:prstGeom>
          </p:spPr>
          <p:txBody>
            <a:bodyPr lIns="0" tIns="0" rIns="0" bIns="0" rtlCol="0" anchor="t">
              <a:spAutoFit/>
            </a:bodyPr>
            <a:lstStyle/>
            <a:p>
              <a:pPr algn="ctr">
                <a:lnSpc>
                  <a:spcPts val="2520"/>
                </a:lnSpc>
              </a:pPr>
              <a:r>
                <a:rPr lang="en-US" sz="1800" b="1">
                  <a:solidFill>
                    <a:srgbClr val="737373"/>
                  </a:solidFill>
                  <a:latin typeface="Raleway Bold"/>
                  <a:ea typeface="Raleway Bold"/>
                  <a:cs typeface="Raleway Bold"/>
                  <a:sym typeface="Raleway Bold"/>
                </a:rPr>
                <a:t>Insert LOGO Here</a:t>
              </a:r>
            </a:p>
          </p:txBody>
        </p:sp>
      </p:grpSp>
      <p:grpSp>
        <p:nvGrpSpPr>
          <p:cNvPr id="84" name="Group 84"/>
          <p:cNvGrpSpPr/>
          <p:nvPr/>
        </p:nvGrpSpPr>
        <p:grpSpPr>
          <a:xfrm>
            <a:off x="318615" y="9373923"/>
            <a:ext cx="1222187" cy="572453"/>
            <a:chOff x="0" y="0"/>
            <a:chExt cx="1629583" cy="763271"/>
          </a:xfrm>
        </p:grpSpPr>
        <p:sp>
          <p:nvSpPr>
            <p:cNvPr id="85" name="Freeform 85"/>
            <p:cNvSpPr/>
            <p:nvPr/>
          </p:nvSpPr>
          <p:spPr>
            <a:xfrm>
              <a:off x="0" y="0"/>
              <a:ext cx="1629583" cy="763271"/>
            </a:xfrm>
            <a:custGeom>
              <a:avLst/>
              <a:gdLst/>
              <a:ahLst/>
              <a:cxnLst/>
              <a:rect l="l" t="t" r="r" b="b"/>
              <a:pathLst>
                <a:path w="1629583" h="763271">
                  <a:moveTo>
                    <a:pt x="0" y="0"/>
                  </a:moveTo>
                  <a:lnTo>
                    <a:pt x="1629583" y="0"/>
                  </a:lnTo>
                  <a:lnTo>
                    <a:pt x="1629583" y="763271"/>
                  </a:lnTo>
                  <a:lnTo>
                    <a:pt x="0" y="763271"/>
                  </a:lnTo>
                  <a:lnTo>
                    <a:pt x="0" y="0"/>
                  </a:lnTo>
                  <a:close/>
                </a:path>
              </a:pathLst>
            </a:custGeom>
            <a:blipFill>
              <a:blip>
                <a:extLst>
                  <a:ext uri="{96DAC541-7B7A-43D3-8B79-37D633B846F1}">
                    <asvg:svgBlip xmlns:asvg="http://schemas.microsoft.com/office/drawing/2016/SVG/main" r:embed="rId10"/>
                  </a:ext>
                </a:extLst>
              </a:blip>
              <a:stretch>
                <a:fillRect l="-13943" r="-13943"/>
              </a:stretch>
            </a:blipFill>
            <a:ln w="19050" cap="sq">
              <a:solidFill>
                <a:srgbClr val="FFFFFF"/>
              </a:solidFill>
              <a:prstDash val="lgDash"/>
              <a:miter/>
            </a:ln>
          </p:spPr>
          <p:txBody>
            <a:bodyPr/>
            <a:lstStyle/>
            <a:p>
              <a:endParaRPr lang="en-US"/>
            </a:p>
          </p:txBody>
        </p:sp>
        <p:sp>
          <p:nvSpPr>
            <p:cNvPr id="86" name="TextBox 86"/>
            <p:cNvSpPr txBox="1"/>
            <p:nvPr/>
          </p:nvSpPr>
          <p:spPr>
            <a:xfrm>
              <a:off x="0" y="46568"/>
              <a:ext cx="1629583" cy="641561"/>
            </a:xfrm>
            <a:prstGeom prst="rect">
              <a:avLst/>
            </a:prstGeom>
          </p:spPr>
          <p:txBody>
            <a:bodyPr lIns="0" tIns="0" rIns="0" bIns="0" rtlCol="0" anchor="t">
              <a:spAutoFit/>
            </a:bodyPr>
            <a:lstStyle/>
            <a:p>
              <a:pPr algn="ctr">
                <a:lnSpc>
                  <a:spcPts val="1960"/>
                </a:lnSpc>
              </a:pPr>
              <a:r>
                <a:rPr lang="en-US" sz="1400" b="1">
                  <a:solidFill>
                    <a:srgbClr val="FFFFFF"/>
                  </a:solidFill>
                  <a:latin typeface="Raleway Bold"/>
                  <a:ea typeface="Raleway Bold"/>
                  <a:cs typeface="Raleway Bold"/>
                  <a:sym typeface="Raleway Bold"/>
                </a:rPr>
                <a:t>Insert LOGO Here</a:t>
              </a:r>
            </a:p>
          </p:txBody>
        </p:sp>
      </p:grpSp>
      <p:grpSp>
        <p:nvGrpSpPr>
          <p:cNvPr id="87" name="Group 87"/>
          <p:cNvGrpSpPr/>
          <p:nvPr/>
        </p:nvGrpSpPr>
        <p:grpSpPr>
          <a:xfrm>
            <a:off x="1653452" y="9497748"/>
            <a:ext cx="5558636" cy="324803"/>
            <a:chOff x="0" y="0"/>
            <a:chExt cx="7411514" cy="433071"/>
          </a:xfrm>
        </p:grpSpPr>
        <p:sp>
          <p:nvSpPr>
            <p:cNvPr id="88" name="Freeform 88"/>
            <p:cNvSpPr/>
            <p:nvPr/>
          </p:nvSpPr>
          <p:spPr>
            <a:xfrm>
              <a:off x="0" y="0"/>
              <a:ext cx="7411514" cy="433071"/>
            </a:xfrm>
            <a:custGeom>
              <a:avLst/>
              <a:gdLst/>
              <a:ahLst/>
              <a:cxnLst/>
              <a:rect l="l" t="t" r="r" b="b"/>
              <a:pathLst>
                <a:path w="7411514" h="433071">
                  <a:moveTo>
                    <a:pt x="0" y="0"/>
                  </a:moveTo>
                  <a:lnTo>
                    <a:pt x="7411514" y="0"/>
                  </a:lnTo>
                  <a:lnTo>
                    <a:pt x="7411514" y="433071"/>
                  </a:lnTo>
                  <a:lnTo>
                    <a:pt x="0" y="433071"/>
                  </a:lnTo>
                  <a:lnTo>
                    <a:pt x="0" y="0"/>
                  </a:lnTo>
                  <a:close/>
                </a:path>
              </a:pathLst>
            </a:custGeom>
            <a:blipFill>
              <a:blip>
                <a:extLst>
                  <a:ext uri="{96DAC541-7B7A-43D3-8B79-37D633B846F1}">
                    <asvg:svgBlip xmlns:asvg="http://schemas.microsoft.com/office/drawing/2016/SVG/main" r:embed="rId10"/>
                  </a:ext>
                </a:extLst>
              </a:blip>
              <a:stretch>
                <a:fillRect t="-263397" b="-263397"/>
              </a:stretch>
            </a:blipFill>
            <a:ln w="19050" cap="sq">
              <a:solidFill>
                <a:srgbClr val="FFFFFF"/>
              </a:solidFill>
              <a:prstDash val="lgDash"/>
              <a:miter/>
            </a:ln>
          </p:spPr>
          <p:txBody>
            <a:bodyPr/>
            <a:lstStyle/>
            <a:p>
              <a:endParaRPr lang="en-US"/>
            </a:p>
          </p:txBody>
        </p:sp>
        <p:sp>
          <p:nvSpPr>
            <p:cNvPr id="89" name="TextBox 89"/>
            <p:cNvSpPr txBox="1"/>
            <p:nvPr/>
          </p:nvSpPr>
          <p:spPr>
            <a:xfrm>
              <a:off x="0" y="46568"/>
              <a:ext cx="7411514" cy="311361"/>
            </a:xfrm>
            <a:prstGeom prst="rect">
              <a:avLst/>
            </a:prstGeom>
          </p:spPr>
          <p:txBody>
            <a:bodyPr lIns="0" tIns="0" rIns="0" bIns="0" rtlCol="0" anchor="t">
              <a:spAutoFit/>
            </a:bodyPr>
            <a:lstStyle/>
            <a:p>
              <a:pPr algn="ctr">
                <a:lnSpc>
                  <a:spcPts val="1960"/>
                </a:lnSpc>
              </a:pPr>
              <a:r>
                <a:rPr lang="en-US" sz="1400" b="1">
                  <a:solidFill>
                    <a:srgbClr val="FFFFFF"/>
                  </a:solidFill>
                  <a:latin typeface="Raleway Bold"/>
                  <a:ea typeface="Raleway Bold"/>
                  <a:cs typeface="Raleway Bold"/>
                  <a:sym typeface="Raleway Bold"/>
                </a:rPr>
                <a:t>Insert Contact Information Here</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237</Words>
  <Application>Microsoft Office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Calibri</vt:lpstr>
      <vt:lpstr>Poppins</vt:lpstr>
      <vt:lpstr>Raleway Bold</vt:lpstr>
      <vt:lpstr>Poppins Bold</vt:lpstr>
      <vt:lpstr>Raleway Ultra-Bold</vt:lpstr>
      <vt:lpstr>Raleway</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 Platform One Pager - Overview (Co-Brandable)</dc:title>
  <cp:lastModifiedBy>David Bohan</cp:lastModifiedBy>
  <cp:revision>1</cp:revision>
  <dcterms:created xsi:type="dcterms:W3CDTF">2006-08-16T00:00:00Z</dcterms:created>
  <dcterms:modified xsi:type="dcterms:W3CDTF">2026-06-29T15:59:52Z</dcterms:modified>
  <dc:identifier>DAHMR1Ze5pA</dc:identifier>
</cp:coreProperties>
</file>